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Thin"/>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Roboto Light"/>
      <p:regular r:id="rId41"/>
      <p:bold r:id="rId42"/>
      <p:italic r:id="rId43"/>
      <p:boldItalic r:id="rId44"/>
    </p:embeddedFont>
    <p:embeddedFont>
      <p:font typeface="Spectral"/>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20" Type="http://schemas.openxmlformats.org/officeDocument/2006/relationships/slide" Target="slides/slide15.xml"/><Relationship Id="rId42" Type="http://schemas.openxmlformats.org/officeDocument/2006/relationships/font" Target="fonts/RobotoLight-bold.fntdata"/><Relationship Id="rId41" Type="http://schemas.openxmlformats.org/officeDocument/2006/relationships/font" Target="fonts/RobotoLight-regular.fntdata"/><Relationship Id="rId22" Type="http://schemas.openxmlformats.org/officeDocument/2006/relationships/slide" Target="slides/slide17.xml"/><Relationship Id="rId44" Type="http://schemas.openxmlformats.org/officeDocument/2006/relationships/font" Target="fonts/RobotoLight-boldItalic.fntdata"/><Relationship Id="rId21" Type="http://schemas.openxmlformats.org/officeDocument/2006/relationships/slide" Target="slides/slide16.xml"/><Relationship Id="rId43" Type="http://schemas.openxmlformats.org/officeDocument/2006/relationships/font" Target="fonts/RobotoLight-italic.fntdata"/><Relationship Id="rId24" Type="http://schemas.openxmlformats.org/officeDocument/2006/relationships/slide" Target="slides/slide19.xml"/><Relationship Id="rId46" Type="http://schemas.openxmlformats.org/officeDocument/2006/relationships/font" Target="fonts/Spectral-bold.fntdata"/><Relationship Id="rId23" Type="http://schemas.openxmlformats.org/officeDocument/2006/relationships/slide" Target="slides/slide18.xml"/><Relationship Id="rId45" Type="http://schemas.openxmlformats.org/officeDocument/2006/relationships/font" Target="fonts/Spectral-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Spectral-boldItalic.fntdata"/><Relationship Id="rId25" Type="http://schemas.openxmlformats.org/officeDocument/2006/relationships/slide" Target="slides/slide20.xml"/><Relationship Id="rId47" Type="http://schemas.openxmlformats.org/officeDocument/2006/relationships/font" Target="fonts/Spectral-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Thi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Thin-italic.fntdata"/><Relationship Id="rId30" Type="http://schemas.openxmlformats.org/officeDocument/2006/relationships/font" Target="fonts/RobotoThin-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obotoThin-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RobotoMedium-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RobotoMedium-italic.fntdata"/><Relationship Id="rId16" Type="http://schemas.openxmlformats.org/officeDocument/2006/relationships/slide" Target="slides/slide11.xml"/><Relationship Id="rId38" Type="http://schemas.openxmlformats.org/officeDocument/2006/relationships/font" Target="fonts/Roboto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dda9e1f96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g13dda9e1f96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g13dda9e1f96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dda9e1f96_1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3dda9e1f96_1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dda9e1f96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3dda9e1f96_1_3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dda9e1f96_1_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3dda9e1f96_1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dda9e1f96_1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3dda9e1f96_1_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dda9e1f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dda9e1f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dda9e1f9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13dda9e1f96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13dda9e1f96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dda9e1f96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13dda9e1f96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3dda9e1f96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dda9e1f96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13dda9e1f96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3dda9e1f96_0_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dda9e1f96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13dda9e1f96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13dda9e1f96_0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dda9e1f96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3dda9e1f96_0_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With this solution I was able to implement a simple attraction repulsion behavior which serves as the basis of collective motion. The robot follows the object but also try to avoid to get too close to it. The distance in which these forces balance each other is the equilibrium distance, and I also measured how it depends on e.g. alpha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as the demonstration of the full stack I would like to show a video </a:t>
            </a:r>
            <a:endParaRPr/>
          </a:p>
        </p:txBody>
      </p:sp>
      <p:sp>
        <p:nvSpPr>
          <p:cNvPr id="290" name="Google Shape;290;g13dda9e1f96_0_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dda9e1f96_1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g13dda9e1f96_1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t/>
            </a:r>
            <a:endParaRPr/>
          </a:p>
        </p:txBody>
      </p:sp>
      <p:sp>
        <p:nvSpPr>
          <p:cNvPr id="68" name="Google Shape;68;g13dda9e1f96_1_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dda9e1f9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13dda9e1f9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3dda9e1f96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dda9e1f96_2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13dda9e1f96_2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You can see the birdseye view on the very right where the previously shown attraction repulsion is clearly visible.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middle you see the robot’s perspective and how it tries to keep the target object in focus and in middle of it’s VPF.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Lower left you can see the temporal evolution of the state variables of the agent as well as the processing delay between a raw captured frame and the calculated output. As you can see this is real time as the delay is below 250 ms during all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top row you can see how the rescources in the “brain” of the robot are changing (i.e. in the raspberry pie)</a:t>
            </a:r>
            <a:endParaRPr/>
          </a:p>
        </p:txBody>
      </p:sp>
      <p:sp>
        <p:nvSpPr>
          <p:cNvPr id="325" name="Google Shape;325;g13dda9e1f96_2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dda9e1f96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13dda9e1f96_2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You can see the birdseye view on the very right where the previously shown attraction repulsion is clearly visible.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middle you see the robot’s perspective and how it tries to keep the target object in focus and in middle of it’s VPF.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Lower left you can see the temporal evolution of the state variables of the agent as well as the processing delay between a raw captured frame and the calculated output. As you can see this is real time as the delay is below 250 ms during all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top row you can see how the rescources in the “brain” of the robot are changing (i.e. in the raspberry pie)</a:t>
            </a:r>
            <a:endParaRPr/>
          </a:p>
        </p:txBody>
      </p:sp>
      <p:sp>
        <p:nvSpPr>
          <p:cNvPr id="336" name="Google Shape;336;g13dda9e1f96_2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dda9e1f96_2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13dda9e1f96_2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You can see the birdseye view on the very right where the previously shown attraction repulsion is clearly visible.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middle you see the robot’s perspective and how it tries to keep the target object in focus and in middle of it’s VPF.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Lower left you can see the temporal evolution of the state variables of the agent as well as the processing delay between a raw captured frame and the calculated output. As you can see this is real time as the delay is below 250 ms during all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top row you can see how the rescources in the “brain” of the robot are changing (i.e. in the raspberry pie)</a:t>
            </a:r>
            <a:endParaRPr/>
          </a:p>
        </p:txBody>
      </p:sp>
      <p:sp>
        <p:nvSpPr>
          <p:cNvPr id="350" name="Google Shape;350;g13dda9e1f96_2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dda9e1f9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dda9e1f9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dda9e1f96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dda9e1f96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dda9e1f96_1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13dda9e1f96_1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t/>
            </a:r>
            <a:endParaRPr/>
          </a:p>
        </p:txBody>
      </p:sp>
      <p:sp>
        <p:nvSpPr>
          <p:cNvPr id="125" name="Google Shape;125;g13dda9e1f96_1_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dda9e1f96_1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13dda9e1f96_1_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t/>
            </a:r>
            <a:endParaRPr/>
          </a:p>
        </p:txBody>
      </p:sp>
      <p:sp>
        <p:nvSpPr>
          <p:cNvPr id="146" name="Google Shape;146;g13dda9e1f96_1_2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dda9e1f96_1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13dda9e1f96_1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t/>
            </a:r>
            <a:endParaRPr/>
          </a:p>
        </p:txBody>
      </p:sp>
      <p:sp>
        <p:nvSpPr>
          <p:cNvPr id="157" name="Google Shape;157;g13dda9e1f96_1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dda9e1f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dda9e1f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6.gif"/><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drive.google.com/file/d/1SRLDvmXkbZsqSwBkGE2Rtuc_klX_rs20/view" TargetMode="External"/><Relationship Id="rId4" Type="http://schemas.openxmlformats.org/officeDocument/2006/relationships/image" Target="../media/image14.jpg"/><Relationship Id="rId5" Type="http://schemas.openxmlformats.org/officeDocument/2006/relationships/hyperlink" Target="http://drive.google.com/file/d/1ShJ8h0cKCMEbUB98xKFTTVNYeRB8O2XR/view" TargetMode="External"/><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7.gif"/><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8.gif"/><Relationship Id="rId9" Type="http://schemas.openxmlformats.org/officeDocument/2006/relationships/image" Target="../media/image32.jpg"/><Relationship Id="rId5" Type="http://schemas.openxmlformats.org/officeDocument/2006/relationships/image" Target="../media/image20.png"/><Relationship Id="rId6" Type="http://schemas.openxmlformats.org/officeDocument/2006/relationships/image" Target="../media/image38.png"/><Relationship Id="rId7" Type="http://schemas.openxmlformats.org/officeDocument/2006/relationships/image" Target="../media/image19.png"/><Relationship Id="rId8" Type="http://schemas.openxmlformats.org/officeDocument/2006/relationships/image" Target="../media/image22.png"/></Relationships>
</file>

<file path=ppt/slides/_rels/slide17.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6.png"/><Relationship Id="rId9" Type="http://schemas.openxmlformats.org/officeDocument/2006/relationships/image" Target="../media/image30.png"/><Relationship Id="rId5" Type="http://schemas.openxmlformats.org/officeDocument/2006/relationships/image" Target="../media/image24.jp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4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hyperlink" Target="http://drive.google.com/file/d/1l-TDIg0_ZIEWnFyU3TCBdY084eZ32cme/view" TargetMode="External"/><Relationship Id="rId5"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hyperlink" Target="http://drive.google.com/file/d/1sanTau6H-dT9gQZymlySvFnjhYyvDh0s/view" TargetMode="External"/><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3.png"/><Relationship Id="rId5"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3.png"/><Relationship Id="rId5" Type="http://schemas.openxmlformats.org/officeDocument/2006/relationships/image" Target="../media/image9.jp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0" r="0" t="0"/>
          <a:stretch/>
        </p:blipFill>
        <p:spPr>
          <a:xfrm>
            <a:off x="0" y="2334301"/>
            <a:ext cx="9144000" cy="2809199"/>
          </a:xfrm>
          <a:prstGeom prst="rect">
            <a:avLst/>
          </a:prstGeom>
          <a:noFill/>
          <a:ln>
            <a:noFill/>
          </a:ln>
        </p:spPr>
      </p:pic>
      <p:sp>
        <p:nvSpPr>
          <p:cNvPr id="62" name="Google Shape;62;p14"/>
          <p:cNvSpPr txBox="1"/>
          <p:nvPr>
            <p:ph type="title"/>
          </p:nvPr>
        </p:nvSpPr>
        <p:spPr>
          <a:xfrm>
            <a:off x="628650" y="1088795"/>
            <a:ext cx="7886700" cy="14211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Target Behavior</a:t>
            </a:r>
            <a:endParaRPr/>
          </a:p>
        </p:txBody>
      </p:sp>
      <p:sp>
        <p:nvSpPr>
          <p:cNvPr id="63" name="Google Shape;63;p14"/>
          <p:cNvSpPr txBox="1"/>
          <p:nvPr>
            <p:ph idx="1" type="body"/>
          </p:nvPr>
        </p:nvSpPr>
        <p:spPr>
          <a:xfrm>
            <a:off x="628650" y="2283643"/>
            <a:ext cx="7886700" cy="2349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1200"/>
              </a:spcAft>
              <a:buClr>
                <a:schemeClr val="dk1"/>
              </a:buClr>
              <a:buSzPts val="2100"/>
              <a:buNone/>
            </a:pPr>
            <a:r>
              <a:rPr lang="en"/>
              <a:t>Cooperative Shepherding</a:t>
            </a:r>
            <a:endParaRPr/>
          </a:p>
        </p:txBody>
      </p:sp>
      <p:pic>
        <p:nvPicPr>
          <p:cNvPr id="64" name="Google Shape;64;p14"/>
          <p:cNvPicPr preferRelativeResize="0"/>
          <p:nvPr/>
        </p:nvPicPr>
        <p:blipFill rotWithShape="1">
          <a:blip r:embed="rId4">
            <a:alphaModFix/>
          </a:blip>
          <a:srcRect b="0" l="0" r="0" t="0"/>
          <a:stretch/>
        </p:blipFill>
        <p:spPr>
          <a:xfrm>
            <a:off x="7649483" y="165604"/>
            <a:ext cx="1268072" cy="6828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69288" y="56258"/>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500"/>
              <a:buNone/>
            </a:pPr>
            <a:r>
              <a:rPr lang="en"/>
              <a:t>Virtual Reality for Kilobots</a:t>
            </a:r>
            <a:endParaRPr/>
          </a:p>
        </p:txBody>
      </p:sp>
      <p:pic>
        <p:nvPicPr>
          <p:cNvPr id="185" name="Google Shape;185;p23"/>
          <p:cNvPicPr preferRelativeResize="0"/>
          <p:nvPr/>
        </p:nvPicPr>
        <p:blipFill rotWithShape="1">
          <a:blip r:embed="rId3">
            <a:alphaModFix/>
          </a:blip>
          <a:srcRect b="7855" l="2558" r="1600" t="8838"/>
          <a:stretch/>
        </p:blipFill>
        <p:spPr>
          <a:xfrm>
            <a:off x="1152574" y="802055"/>
            <a:ext cx="6284070" cy="38147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rotWithShape="1">
          <a:blip r:embed="rId3">
            <a:alphaModFix/>
          </a:blip>
          <a:srcRect b="0" l="0" r="0" t="0"/>
          <a:stretch/>
        </p:blipFill>
        <p:spPr>
          <a:xfrm>
            <a:off x="7293" y="-6149"/>
            <a:ext cx="9134615" cy="51923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69305" y="56250"/>
            <a:ext cx="82629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350"/>
              <a:buNone/>
            </a:pPr>
            <a:r>
              <a:rPr lang="en" sz="3100">
                <a:latin typeface="Calibri"/>
                <a:ea typeface="Calibri"/>
                <a:cs typeface="Calibri"/>
                <a:sym typeface="Calibri"/>
              </a:rPr>
              <a:t>Kilobots-hating-light scenario</a:t>
            </a:r>
            <a:endParaRPr sz="2020"/>
          </a:p>
        </p:txBody>
      </p:sp>
      <p:pic>
        <p:nvPicPr>
          <p:cNvPr id="196" name="Google Shape;196;p25"/>
          <p:cNvPicPr preferRelativeResize="0"/>
          <p:nvPr/>
        </p:nvPicPr>
        <p:blipFill>
          <a:blip r:embed="rId3">
            <a:alphaModFix/>
          </a:blip>
          <a:stretch>
            <a:fillRect/>
          </a:stretch>
        </p:blipFill>
        <p:spPr>
          <a:xfrm>
            <a:off x="579550" y="954450"/>
            <a:ext cx="3767540" cy="4036650"/>
          </a:xfrm>
          <a:prstGeom prst="rect">
            <a:avLst/>
          </a:prstGeom>
          <a:noFill/>
          <a:ln>
            <a:noFill/>
          </a:ln>
        </p:spPr>
      </p:pic>
      <p:pic>
        <p:nvPicPr>
          <p:cNvPr id="197" name="Google Shape;197;p25"/>
          <p:cNvPicPr preferRelativeResize="0"/>
          <p:nvPr/>
        </p:nvPicPr>
        <p:blipFill>
          <a:blip r:embed="rId4">
            <a:alphaModFix/>
          </a:blip>
          <a:stretch>
            <a:fillRect/>
          </a:stretch>
        </p:blipFill>
        <p:spPr>
          <a:xfrm>
            <a:off x="4837657" y="954450"/>
            <a:ext cx="3973081" cy="4036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6" title="Media2.mp4">
            <a:hlinkClick r:id="rId3"/>
          </p:cNvPr>
          <p:cNvPicPr preferRelativeResize="0"/>
          <p:nvPr/>
        </p:nvPicPr>
        <p:blipFill>
          <a:blip r:embed="rId4">
            <a:alphaModFix/>
          </a:blip>
          <a:stretch>
            <a:fillRect/>
          </a:stretch>
        </p:blipFill>
        <p:spPr>
          <a:xfrm>
            <a:off x="152400" y="954450"/>
            <a:ext cx="3767540" cy="4036650"/>
          </a:xfrm>
          <a:prstGeom prst="rect">
            <a:avLst/>
          </a:prstGeom>
          <a:noFill/>
          <a:ln>
            <a:noFill/>
          </a:ln>
        </p:spPr>
      </p:pic>
      <p:pic>
        <p:nvPicPr>
          <p:cNvPr id="203" name="Google Shape;203;p26" title="2022_07_08__17_41_Video.mkv">
            <a:hlinkClick r:id="rId5"/>
          </p:cNvPr>
          <p:cNvPicPr preferRelativeResize="0"/>
          <p:nvPr/>
        </p:nvPicPr>
        <p:blipFill>
          <a:blip r:embed="rId6">
            <a:alphaModFix/>
          </a:blip>
          <a:stretch>
            <a:fillRect/>
          </a:stretch>
        </p:blipFill>
        <p:spPr>
          <a:xfrm>
            <a:off x="4072340" y="9544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Thymio Platform</a:t>
            </a:r>
            <a:endParaRPr/>
          </a:p>
        </p:txBody>
      </p:sp>
      <p:sp>
        <p:nvSpPr>
          <p:cNvPr id="209" name="Google Shape;209;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David Mezey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p:nvPr/>
        </p:nvSpPr>
        <p:spPr>
          <a:xfrm>
            <a:off x="0" y="0"/>
            <a:ext cx="9144000" cy="652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6" name="Google Shape;216;p28"/>
          <p:cNvSpPr txBox="1"/>
          <p:nvPr/>
        </p:nvSpPr>
        <p:spPr>
          <a:xfrm>
            <a:off x="0" y="187755"/>
            <a:ext cx="91440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Spectral"/>
                <a:ea typeface="Spectral"/>
                <a:cs typeface="Spectral"/>
                <a:sym typeface="Spectral"/>
              </a:rPr>
              <a:t>Hardware Stack</a:t>
            </a:r>
            <a:endParaRPr sz="1800">
              <a:solidFill>
                <a:schemeClr val="dk1"/>
              </a:solidFill>
              <a:latin typeface="Spectral"/>
              <a:ea typeface="Spectral"/>
              <a:cs typeface="Spectral"/>
              <a:sym typeface="Spectral"/>
            </a:endParaRPr>
          </a:p>
        </p:txBody>
      </p:sp>
      <p:sp>
        <p:nvSpPr>
          <p:cNvPr id="217" name="Google Shape;217;p28"/>
          <p:cNvSpPr/>
          <p:nvPr/>
        </p:nvSpPr>
        <p:spPr>
          <a:xfrm flipH="1">
            <a:off x="458869" y="1019788"/>
            <a:ext cx="40500" cy="3741300"/>
          </a:xfrm>
          <a:prstGeom prst="rect">
            <a:avLst/>
          </a:prstGeom>
          <a:solidFill>
            <a:srgbClr val="8EEBD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18" name="Google Shape;218;p28"/>
          <p:cNvPicPr preferRelativeResize="0"/>
          <p:nvPr/>
        </p:nvPicPr>
        <p:blipFill>
          <a:blip r:embed="rId3">
            <a:alphaModFix/>
          </a:blip>
          <a:stretch>
            <a:fillRect/>
          </a:stretch>
        </p:blipFill>
        <p:spPr>
          <a:xfrm>
            <a:off x="235669" y="469165"/>
            <a:ext cx="486881" cy="486881"/>
          </a:xfrm>
          <a:prstGeom prst="rect">
            <a:avLst/>
          </a:prstGeom>
          <a:noFill/>
          <a:ln>
            <a:noFill/>
          </a:ln>
        </p:spPr>
      </p:pic>
      <p:sp>
        <p:nvSpPr>
          <p:cNvPr id="219" name="Google Shape;219;p28"/>
          <p:cNvSpPr/>
          <p:nvPr/>
        </p:nvSpPr>
        <p:spPr>
          <a:xfrm>
            <a:off x="4380935" y="1035470"/>
            <a:ext cx="4136100" cy="18402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203200" lvl="0" marL="215900" marR="0" rtl="0" algn="just">
              <a:spcBef>
                <a:spcPts val="0"/>
              </a:spcBef>
              <a:spcAft>
                <a:spcPts val="0"/>
              </a:spcAft>
              <a:buClr>
                <a:schemeClr val="dk1"/>
              </a:buClr>
              <a:buSzPts val="1200"/>
              <a:buFont typeface="Arial"/>
              <a:buChar char="•"/>
            </a:pPr>
            <a:r>
              <a:rPr lang="en" sz="1200">
                <a:solidFill>
                  <a:schemeClr val="dk1"/>
                </a:solidFill>
                <a:latin typeface="Calibri"/>
                <a:ea typeface="Calibri"/>
                <a:cs typeface="Calibri"/>
                <a:sym typeface="Calibri"/>
              </a:rPr>
              <a:t>(B) Raspberry Pi4</a:t>
            </a:r>
            <a:endParaRPr sz="1200">
              <a:solidFill>
                <a:schemeClr val="dk1"/>
              </a:solidFill>
              <a:latin typeface="Calibri"/>
              <a:ea typeface="Calibri"/>
              <a:cs typeface="Calibri"/>
              <a:sym typeface="Calibri"/>
            </a:endParaRPr>
          </a:p>
          <a:p>
            <a:pPr indent="-203200" lvl="0" marL="215900" marR="0" rtl="0" algn="just">
              <a:spcBef>
                <a:spcPts val="0"/>
              </a:spcBef>
              <a:spcAft>
                <a:spcPts val="0"/>
              </a:spcAft>
              <a:buClr>
                <a:schemeClr val="dk1"/>
              </a:buClr>
              <a:buSzPts val="1200"/>
              <a:buChar char="•"/>
            </a:pPr>
            <a:r>
              <a:rPr lang="en" sz="1200">
                <a:solidFill>
                  <a:schemeClr val="dk1"/>
                </a:solidFill>
                <a:latin typeface="Calibri"/>
                <a:ea typeface="Calibri"/>
                <a:cs typeface="Calibri"/>
                <a:sym typeface="Calibri"/>
              </a:rPr>
              <a:t>(E) Thymio II</a:t>
            </a:r>
            <a:endParaRPr sz="1200"/>
          </a:p>
          <a:p>
            <a:pPr indent="-203200" lvl="0" marL="215900" marR="0" rtl="0" algn="just">
              <a:spcBef>
                <a:spcPts val="0"/>
              </a:spcBef>
              <a:spcAft>
                <a:spcPts val="0"/>
              </a:spcAft>
              <a:buClr>
                <a:schemeClr val="dk1"/>
              </a:buClr>
              <a:buSzPts val="1200"/>
              <a:buChar char="•"/>
            </a:pPr>
            <a:r>
              <a:rPr lang="en" sz="1200">
                <a:solidFill>
                  <a:schemeClr val="dk1"/>
                </a:solidFill>
                <a:latin typeface="Calibri"/>
                <a:ea typeface="Calibri"/>
                <a:cs typeface="Calibri"/>
                <a:sym typeface="Calibri"/>
              </a:rPr>
              <a:t>(A)[1] Camera module with fisheye lens</a:t>
            </a:r>
            <a:endParaRPr sz="1200">
              <a:solidFill>
                <a:schemeClr val="dk1"/>
              </a:solidFill>
              <a:latin typeface="Calibri"/>
              <a:ea typeface="Calibri"/>
              <a:cs typeface="Calibri"/>
              <a:sym typeface="Calibri"/>
            </a:endParaRPr>
          </a:p>
          <a:p>
            <a:pPr indent="-203200" lvl="0" marL="215900" marR="0" rtl="0" algn="just">
              <a:spcBef>
                <a:spcPts val="0"/>
              </a:spcBef>
              <a:spcAft>
                <a:spcPts val="0"/>
              </a:spcAft>
              <a:buClr>
                <a:schemeClr val="dk1"/>
              </a:buClr>
              <a:buSzPts val="1200"/>
              <a:buChar char="•"/>
            </a:pPr>
            <a:r>
              <a:rPr lang="en" sz="1200">
                <a:solidFill>
                  <a:schemeClr val="dk1"/>
                </a:solidFill>
                <a:latin typeface="Calibri"/>
                <a:ea typeface="Calibri"/>
                <a:cs typeface="Calibri"/>
                <a:sym typeface="Calibri"/>
              </a:rPr>
              <a:t>Battery (D)</a:t>
            </a:r>
            <a:endParaRPr sz="1200">
              <a:solidFill>
                <a:schemeClr val="dk1"/>
              </a:solidFill>
              <a:latin typeface="Calibri"/>
              <a:ea typeface="Calibri"/>
              <a:cs typeface="Calibri"/>
              <a:sym typeface="Calibri"/>
            </a:endParaRPr>
          </a:p>
          <a:p>
            <a:pPr indent="-203200" lvl="0" marL="215900" marR="0" rtl="0" algn="just">
              <a:spcBef>
                <a:spcPts val="0"/>
              </a:spcBef>
              <a:spcAft>
                <a:spcPts val="0"/>
              </a:spcAft>
              <a:buClr>
                <a:schemeClr val="dk1"/>
              </a:buClr>
              <a:buSzPts val="1200"/>
              <a:buChar char="•"/>
            </a:pPr>
            <a:r>
              <a:rPr lang="en" sz="1200">
                <a:solidFill>
                  <a:schemeClr val="dk1"/>
                </a:solidFill>
                <a:latin typeface="Calibri"/>
                <a:ea typeface="Calibri"/>
                <a:cs typeface="Calibri"/>
                <a:sym typeface="Calibri"/>
              </a:rPr>
              <a:t>Google Coral EdgeTPU (C)</a:t>
            </a:r>
            <a:endParaRPr sz="1200">
              <a:solidFill>
                <a:schemeClr val="dk1"/>
              </a:solidFill>
              <a:latin typeface="Calibri"/>
              <a:ea typeface="Calibri"/>
              <a:cs typeface="Calibri"/>
              <a:sym typeface="Calibri"/>
            </a:endParaRPr>
          </a:p>
        </p:txBody>
      </p:sp>
      <p:pic>
        <p:nvPicPr>
          <p:cNvPr id="220" name="Google Shape;220;p28"/>
          <p:cNvPicPr preferRelativeResize="0"/>
          <p:nvPr/>
        </p:nvPicPr>
        <p:blipFill rotWithShape="1">
          <a:blip r:embed="rId4">
            <a:alphaModFix/>
          </a:blip>
          <a:srcRect b="0" l="0" r="59988" t="0"/>
          <a:stretch/>
        </p:blipFill>
        <p:spPr>
          <a:xfrm>
            <a:off x="908288" y="802500"/>
            <a:ext cx="2956525" cy="3958594"/>
          </a:xfrm>
          <a:prstGeom prst="rect">
            <a:avLst/>
          </a:prstGeom>
          <a:noFill/>
          <a:ln>
            <a:noFill/>
          </a:ln>
        </p:spPr>
      </p:pic>
      <p:pic>
        <p:nvPicPr>
          <p:cNvPr id="221" name="Google Shape;221;p28"/>
          <p:cNvPicPr preferRelativeResize="0"/>
          <p:nvPr/>
        </p:nvPicPr>
        <p:blipFill>
          <a:blip r:embed="rId5">
            <a:alphaModFix/>
          </a:blip>
          <a:stretch>
            <a:fillRect/>
          </a:stretch>
        </p:blipFill>
        <p:spPr>
          <a:xfrm>
            <a:off x="4050549" y="3258714"/>
            <a:ext cx="2521744" cy="1407319"/>
          </a:xfrm>
          <a:prstGeom prst="rect">
            <a:avLst/>
          </a:prstGeom>
          <a:noFill/>
          <a:ln>
            <a:noFill/>
          </a:ln>
        </p:spPr>
      </p:pic>
      <p:pic>
        <p:nvPicPr>
          <p:cNvPr id="222" name="Google Shape;222;p28"/>
          <p:cNvPicPr preferRelativeResize="0"/>
          <p:nvPr/>
        </p:nvPicPr>
        <p:blipFill rotWithShape="1">
          <a:blip r:embed="rId6">
            <a:alphaModFix/>
          </a:blip>
          <a:srcRect b="0" l="7198" r="10443" t="0"/>
          <a:stretch/>
        </p:blipFill>
        <p:spPr>
          <a:xfrm>
            <a:off x="6813356" y="3258713"/>
            <a:ext cx="2062763" cy="1407319"/>
          </a:xfrm>
          <a:prstGeom prst="rect">
            <a:avLst/>
          </a:prstGeom>
          <a:noFill/>
          <a:ln>
            <a:noFill/>
          </a:ln>
        </p:spPr>
      </p:pic>
      <p:sp>
        <p:nvSpPr>
          <p:cNvPr id="223" name="Google Shape;223;p28"/>
          <p:cNvSpPr txBox="1"/>
          <p:nvPr/>
        </p:nvSpPr>
        <p:spPr>
          <a:xfrm>
            <a:off x="4497957" y="4666030"/>
            <a:ext cx="15228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en" sz="800">
                <a:solidFill>
                  <a:schemeClr val="dk1"/>
                </a:solidFill>
                <a:latin typeface="Calibri"/>
                <a:ea typeface="Calibri"/>
                <a:cs typeface="Calibri"/>
                <a:sym typeface="Calibri"/>
              </a:rPr>
              <a:t>Thymio Robot Model</a:t>
            </a:r>
            <a:r>
              <a:rPr b="0" i="1" lang="en" sz="800" u="none" cap="none" strike="noStrike">
                <a:solidFill>
                  <a:schemeClr val="dk1"/>
                </a:solidFill>
                <a:latin typeface="Calibri"/>
                <a:ea typeface="Calibri"/>
                <a:cs typeface="Calibri"/>
                <a:sym typeface="Calibri"/>
              </a:rPr>
              <a:t> [</a:t>
            </a:r>
            <a:r>
              <a:rPr i="1" lang="en" sz="800">
                <a:solidFill>
                  <a:schemeClr val="dk1"/>
                </a:solidFill>
                <a:latin typeface="Calibri"/>
                <a:ea typeface="Calibri"/>
                <a:cs typeface="Calibri"/>
                <a:sym typeface="Calibri"/>
              </a:rPr>
              <a:t>4</a:t>
            </a:r>
            <a:r>
              <a:rPr b="0" i="1" lang="en" sz="800" u="none" cap="none" strike="noStrike">
                <a:solidFill>
                  <a:schemeClr val="dk1"/>
                </a:solidFill>
                <a:latin typeface="Calibri"/>
                <a:ea typeface="Calibri"/>
                <a:cs typeface="Calibri"/>
                <a:sym typeface="Calibri"/>
              </a:rPr>
              <a:t>]</a:t>
            </a:r>
            <a:endParaRPr sz="1100"/>
          </a:p>
        </p:txBody>
      </p:sp>
      <p:sp>
        <p:nvSpPr>
          <p:cNvPr id="224" name="Google Shape;224;p28"/>
          <p:cNvSpPr txBox="1"/>
          <p:nvPr/>
        </p:nvSpPr>
        <p:spPr>
          <a:xfrm>
            <a:off x="7083338" y="4666030"/>
            <a:ext cx="15228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en" sz="800">
                <a:solidFill>
                  <a:schemeClr val="dk1"/>
                </a:solidFill>
                <a:latin typeface="Calibri"/>
                <a:ea typeface="Calibri"/>
                <a:cs typeface="Calibri"/>
                <a:sym typeface="Calibri"/>
              </a:rPr>
              <a:t>Google Coral EdgeTPU</a:t>
            </a:r>
            <a:r>
              <a:rPr b="0" i="1" lang="en" sz="800" u="none" cap="none" strike="noStrike">
                <a:solidFill>
                  <a:schemeClr val="dk1"/>
                </a:solidFill>
                <a:latin typeface="Calibri"/>
                <a:ea typeface="Calibri"/>
                <a:cs typeface="Calibri"/>
                <a:sym typeface="Calibri"/>
              </a:rPr>
              <a:t> [</a:t>
            </a:r>
            <a:r>
              <a:rPr i="1" lang="en" sz="800">
                <a:solidFill>
                  <a:schemeClr val="dk1"/>
                </a:solidFill>
                <a:latin typeface="Calibri"/>
                <a:ea typeface="Calibri"/>
                <a:cs typeface="Calibri"/>
                <a:sym typeface="Calibri"/>
              </a:rPr>
              <a:t>5</a:t>
            </a:r>
            <a:r>
              <a:rPr b="0" i="1" lang="en" sz="800" u="none" cap="none" strike="noStrike">
                <a:solidFill>
                  <a:schemeClr val="dk1"/>
                </a:solidFill>
                <a:latin typeface="Calibri"/>
                <a:ea typeface="Calibri"/>
                <a:cs typeface="Calibri"/>
                <a:sym typeface="Calibri"/>
              </a:rPr>
              <a:t>]</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p:nvPr/>
        </p:nvSpPr>
        <p:spPr>
          <a:xfrm>
            <a:off x="0" y="0"/>
            <a:ext cx="9144000" cy="652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29"/>
          <p:cNvSpPr txBox="1"/>
          <p:nvPr/>
        </p:nvSpPr>
        <p:spPr>
          <a:xfrm>
            <a:off x="0" y="187755"/>
            <a:ext cx="91440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Spectral"/>
                <a:ea typeface="Spectral"/>
                <a:cs typeface="Spectral"/>
                <a:sym typeface="Spectral"/>
              </a:rPr>
              <a:t>Interact Scaffold</a:t>
            </a:r>
            <a:endParaRPr sz="1800">
              <a:solidFill>
                <a:schemeClr val="dk1"/>
              </a:solidFill>
              <a:latin typeface="Spectral"/>
              <a:ea typeface="Spectral"/>
              <a:cs typeface="Spectral"/>
              <a:sym typeface="Spectral"/>
            </a:endParaRPr>
          </a:p>
        </p:txBody>
      </p:sp>
      <p:sp>
        <p:nvSpPr>
          <p:cNvPr id="232" name="Google Shape;232;p29"/>
          <p:cNvSpPr/>
          <p:nvPr/>
        </p:nvSpPr>
        <p:spPr>
          <a:xfrm flipH="1">
            <a:off x="458869" y="1019788"/>
            <a:ext cx="40500" cy="3741300"/>
          </a:xfrm>
          <a:prstGeom prst="rect">
            <a:avLst/>
          </a:prstGeom>
          <a:solidFill>
            <a:srgbClr val="8EEBD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3" name="Google Shape;233;p29"/>
          <p:cNvPicPr preferRelativeResize="0"/>
          <p:nvPr/>
        </p:nvPicPr>
        <p:blipFill>
          <a:blip r:embed="rId3">
            <a:alphaModFix/>
          </a:blip>
          <a:stretch>
            <a:fillRect/>
          </a:stretch>
        </p:blipFill>
        <p:spPr>
          <a:xfrm>
            <a:off x="235669" y="469165"/>
            <a:ext cx="486881" cy="486881"/>
          </a:xfrm>
          <a:prstGeom prst="rect">
            <a:avLst/>
          </a:prstGeom>
          <a:noFill/>
          <a:ln>
            <a:noFill/>
          </a:ln>
        </p:spPr>
      </p:pic>
      <p:pic>
        <p:nvPicPr>
          <p:cNvPr id="234" name="Google Shape;234;p29"/>
          <p:cNvPicPr preferRelativeResize="0"/>
          <p:nvPr/>
        </p:nvPicPr>
        <p:blipFill rotWithShape="1">
          <a:blip r:embed="rId4">
            <a:alphaModFix/>
          </a:blip>
          <a:srcRect b="0" l="9220" r="7936" t="0"/>
          <a:stretch/>
        </p:blipFill>
        <p:spPr>
          <a:xfrm>
            <a:off x="916800" y="956044"/>
            <a:ext cx="2071294" cy="1357313"/>
          </a:xfrm>
          <a:prstGeom prst="rect">
            <a:avLst/>
          </a:prstGeom>
          <a:noFill/>
          <a:ln>
            <a:noFill/>
          </a:ln>
        </p:spPr>
      </p:pic>
      <p:grpSp>
        <p:nvGrpSpPr>
          <p:cNvPr id="235" name="Google Shape;235;p29"/>
          <p:cNvGrpSpPr/>
          <p:nvPr/>
        </p:nvGrpSpPr>
        <p:grpSpPr>
          <a:xfrm>
            <a:off x="1320696" y="2313654"/>
            <a:ext cx="1232509" cy="394370"/>
            <a:chOff x="9109930" y="5796800"/>
            <a:chExt cx="2879695" cy="921424"/>
          </a:xfrm>
        </p:grpSpPr>
        <p:pic>
          <p:nvPicPr>
            <p:cNvPr id="236" name="Google Shape;236;p29"/>
            <p:cNvPicPr preferRelativeResize="0"/>
            <p:nvPr/>
          </p:nvPicPr>
          <p:blipFill>
            <a:blip r:embed="rId5">
              <a:alphaModFix/>
            </a:blip>
            <a:stretch>
              <a:fillRect/>
            </a:stretch>
          </p:blipFill>
          <p:spPr>
            <a:xfrm>
              <a:off x="10271725" y="5796800"/>
              <a:ext cx="1717900" cy="921424"/>
            </a:xfrm>
            <a:prstGeom prst="rect">
              <a:avLst/>
            </a:prstGeom>
            <a:noFill/>
            <a:ln>
              <a:noFill/>
            </a:ln>
          </p:spPr>
        </p:pic>
        <p:sp>
          <p:nvSpPr>
            <p:cNvPr id="237" name="Google Shape;237;p29"/>
            <p:cNvSpPr txBox="1"/>
            <p:nvPr/>
          </p:nvSpPr>
          <p:spPr>
            <a:xfrm>
              <a:off x="9109930" y="5974298"/>
              <a:ext cx="1428900" cy="575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700">
                  <a:latin typeface="Roboto Thin"/>
                  <a:ea typeface="Roboto Thin"/>
                  <a:cs typeface="Roboto Thin"/>
                  <a:sym typeface="Roboto Thin"/>
                </a:rPr>
                <a:t>designed in</a:t>
              </a:r>
              <a:endParaRPr sz="700">
                <a:latin typeface="Roboto Thin"/>
                <a:ea typeface="Roboto Thin"/>
                <a:cs typeface="Roboto Thin"/>
                <a:sym typeface="Roboto Thin"/>
              </a:endParaRPr>
            </a:p>
          </p:txBody>
        </p:sp>
      </p:grpSp>
      <p:pic>
        <p:nvPicPr>
          <p:cNvPr id="238" name="Google Shape;238;p29"/>
          <p:cNvPicPr preferRelativeResize="0"/>
          <p:nvPr/>
        </p:nvPicPr>
        <p:blipFill rotWithShape="1">
          <a:blip r:embed="rId6">
            <a:alphaModFix/>
          </a:blip>
          <a:srcRect b="0" l="5132" r="2718" t="0"/>
          <a:stretch/>
        </p:blipFill>
        <p:spPr>
          <a:xfrm>
            <a:off x="1059675" y="2677763"/>
            <a:ext cx="3206795" cy="2010319"/>
          </a:xfrm>
          <a:prstGeom prst="rect">
            <a:avLst/>
          </a:prstGeom>
          <a:noFill/>
          <a:ln>
            <a:noFill/>
          </a:ln>
        </p:spPr>
      </p:pic>
      <p:grpSp>
        <p:nvGrpSpPr>
          <p:cNvPr id="239" name="Google Shape;239;p29"/>
          <p:cNvGrpSpPr/>
          <p:nvPr/>
        </p:nvGrpSpPr>
        <p:grpSpPr>
          <a:xfrm>
            <a:off x="3059531" y="999647"/>
            <a:ext cx="1483811" cy="1629762"/>
            <a:chOff x="4079375" y="1332863"/>
            <a:chExt cx="1978415" cy="2173016"/>
          </a:xfrm>
        </p:grpSpPr>
        <p:pic>
          <p:nvPicPr>
            <p:cNvPr id="240" name="Google Shape;240;p29"/>
            <p:cNvPicPr preferRelativeResize="0"/>
            <p:nvPr/>
          </p:nvPicPr>
          <p:blipFill rotWithShape="1">
            <a:blip r:embed="rId7">
              <a:alphaModFix/>
            </a:blip>
            <a:srcRect b="0" l="40277" r="0" t="0"/>
            <a:stretch/>
          </p:blipFill>
          <p:spPr>
            <a:xfrm>
              <a:off x="4079375" y="1332863"/>
              <a:ext cx="1978415" cy="1774625"/>
            </a:xfrm>
            <a:prstGeom prst="rect">
              <a:avLst/>
            </a:prstGeom>
            <a:noFill/>
            <a:ln>
              <a:noFill/>
            </a:ln>
          </p:spPr>
        </p:pic>
        <p:grpSp>
          <p:nvGrpSpPr>
            <p:cNvPr id="241" name="Google Shape;241;p29"/>
            <p:cNvGrpSpPr/>
            <p:nvPr/>
          </p:nvGrpSpPr>
          <p:grpSpPr>
            <a:xfrm>
              <a:off x="4295470" y="3177379"/>
              <a:ext cx="1546229" cy="328500"/>
              <a:chOff x="6030595" y="3957291"/>
              <a:chExt cx="1546229" cy="328500"/>
            </a:xfrm>
          </p:grpSpPr>
          <p:pic>
            <p:nvPicPr>
              <p:cNvPr id="242" name="Google Shape;242;p29"/>
              <p:cNvPicPr preferRelativeResize="0"/>
              <p:nvPr/>
            </p:nvPicPr>
            <p:blipFill rotWithShape="1">
              <a:blip r:embed="rId8">
                <a:alphaModFix/>
              </a:blip>
              <a:srcRect b="0" l="0" r="0" t="68645"/>
              <a:stretch/>
            </p:blipFill>
            <p:spPr>
              <a:xfrm>
                <a:off x="6761425" y="4023190"/>
                <a:ext cx="815400" cy="139250"/>
              </a:xfrm>
              <a:prstGeom prst="rect">
                <a:avLst/>
              </a:prstGeom>
              <a:noFill/>
              <a:ln>
                <a:noFill/>
              </a:ln>
            </p:spPr>
          </p:pic>
          <p:sp>
            <p:nvSpPr>
              <p:cNvPr id="243" name="Google Shape;243;p29"/>
              <p:cNvSpPr txBox="1"/>
              <p:nvPr/>
            </p:nvSpPr>
            <p:spPr>
              <a:xfrm>
                <a:off x="6030595" y="3957291"/>
                <a:ext cx="815400" cy="328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700">
                    <a:latin typeface="Roboto Thin"/>
                    <a:ea typeface="Roboto Thin"/>
                    <a:cs typeface="Roboto Thin"/>
                    <a:sym typeface="Roboto Thin"/>
                  </a:rPr>
                  <a:t>printed with</a:t>
                </a:r>
                <a:endParaRPr sz="700">
                  <a:latin typeface="Roboto Thin"/>
                  <a:ea typeface="Roboto Thin"/>
                  <a:cs typeface="Roboto Thin"/>
                  <a:sym typeface="Roboto Thin"/>
                </a:endParaRPr>
              </a:p>
            </p:txBody>
          </p:sp>
        </p:grpSp>
      </p:grpSp>
      <p:sp>
        <p:nvSpPr>
          <p:cNvPr id="244" name="Google Shape;244;p29"/>
          <p:cNvSpPr/>
          <p:nvPr/>
        </p:nvSpPr>
        <p:spPr>
          <a:xfrm>
            <a:off x="5171869" y="3430219"/>
            <a:ext cx="2975700" cy="1330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234950" lvl="0" marL="342900" marR="0" rtl="0" algn="just">
              <a:spcBef>
                <a:spcPts val="0"/>
              </a:spcBef>
              <a:spcAft>
                <a:spcPts val="0"/>
              </a:spcAft>
              <a:buClr>
                <a:schemeClr val="dk1"/>
              </a:buClr>
              <a:buSzPts val="1100"/>
              <a:buFont typeface="Calibri"/>
              <a:buChar char="●"/>
            </a:pPr>
            <a:r>
              <a:rPr lang="en" sz="1400">
                <a:solidFill>
                  <a:schemeClr val="dk1"/>
                </a:solidFill>
                <a:latin typeface="Calibri"/>
                <a:ea typeface="Calibri"/>
                <a:cs typeface="Calibri"/>
                <a:sym typeface="Calibri"/>
              </a:rPr>
              <a:t>Presentation of social cues using Halo element</a:t>
            </a:r>
            <a:endParaRPr sz="1400">
              <a:solidFill>
                <a:schemeClr val="dk1"/>
              </a:solidFill>
              <a:latin typeface="Calibri"/>
              <a:ea typeface="Calibri"/>
              <a:cs typeface="Calibri"/>
              <a:sym typeface="Calibri"/>
            </a:endParaRPr>
          </a:p>
          <a:p>
            <a:pPr indent="-234950" lvl="0" marL="342900" marR="0" rtl="0" algn="just">
              <a:spcBef>
                <a:spcPts val="0"/>
              </a:spcBef>
              <a:spcAft>
                <a:spcPts val="0"/>
              </a:spcAft>
              <a:buClr>
                <a:schemeClr val="dk1"/>
              </a:buClr>
              <a:buSzPts val="1100"/>
              <a:buFont typeface="Calibri"/>
              <a:buChar char="●"/>
            </a:pPr>
            <a:r>
              <a:rPr lang="en" sz="1400">
                <a:solidFill>
                  <a:schemeClr val="dk1"/>
                </a:solidFill>
                <a:latin typeface="Calibri"/>
                <a:ea typeface="Calibri"/>
                <a:cs typeface="Calibri"/>
                <a:sym typeface="Calibri"/>
              </a:rPr>
              <a:t>recognizing fellow robots as targets</a:t>
            </a:r>
            <a:endParaRPr sz="1400">
              <a:solidFill>
                <a:schemeClr val="dk1"/>
              </a:solidFill>
              <a:latin typeface="Calibri"/>
              <a:ea typeface="Calibri"/>
              <a:cs typeface="Calibri"/>
              <a:sym typeface="Calibri"/>
            </a:endParaRPr>
          </a:p>
        </p:txBody>
      </p:sp>
      <p:pic>
        <p:nvPicPr>
          <p:cNvPr id="245" name="Google Shape;245;p29"/>
          <p:cNvPicPr preferRelativeResize="0"/>
          <p:nvPr/>
        </p:nvPicPr>
        <p:blipFill>
          <a:blip r:embed="rId9">
            <a:alphaModFix/>
          </a:blip>
          <a:stretch>
            <a:fillRect/>
          </a:stretch>
        </p:blipFill>
        <p:spPr>
          <a:xfrm>
            <a:off x="5171850" y="1019794"/>
            <a:ext cx="2975662" cy="22216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p:nvPr/>
        </p:nvSpPr>
        <p:spPr>
          <a:xfrm>
            <a:off x="0" y="0"/>
            <a:ext cx="9144000" cy="652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2" name="Google Shape;252;p30"/>
          <p:cNvSpPr txBox="1"/>
          <p:nvPr/>
        </p:nvSpPr>
        <p:spPr>
          <a:xfrm>
            <a:off x="0" y="187755"/>
            <a:ext cx="91440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Spectral"/>
                <a:ea typeface="Spectral"/>
                <a:cs typeface="Spectral"/>
                <a:sym typeface="Spectral"/>
              </a:rPr>
              <a:t>Software Architecture (VSWRM)</a:t>
            </a:r>
            <a:endParaRPr sz="1800">
              <a:solidFill>
                <a:schemeClr val="dk1"/>
              </a:solidFill>
              <a:latin typeface="Spectral"/>
              <a:ea typeface="Spectral"/>
              <a:cs typeface="Spectral"/>
              <a:sym typeface="Spectral"/>
            </a:endParaRPr>
          </a:p>
        </p:txBody>
      </p:sp>
      <p:sp>
        <p:nvSpPr>
          <p:cNvPr id="253" name="Google Shape;253;p30"/>
          <p:cNvSpPr/>
          <p:nvPr/>
        </p:nvSpPr>
        <p:spPr>
          <a:xfrm flipH="1">
            <a:off x="458869" y="1019788"/>
            <a:ext cx="40500" cy="3741300"/>
          </a:xfrm>
          <a:prstGeom prst="rect">
            <a:avLst/>
          </a:prstGeom>
          <a:solidFill>
            <a:srgbClr val="1380B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Blueprint - Free buildings icons" id="254" name="Google Shape;254;p30"/>
          <p:cNvPicPr preferRelativeResize="0"/>
          <p:nvPr/>
        </p:nvPicPr>
        <p:blipFill rotWithShape="1">
          <a:blip r:embed="rId3">
            <a:alphaModFix/>
          </a:blip>
          <a:srcRect b="0" l="0" r="0" t="0"/>
          <a:stretch/>
        </p:blipFill>
        <p:spPr>
          <a:xfrm>
            <a:off x="239408" y="469159"/>
            <a:ext cx="479395" cy="479395"/>
          </a:xfrm>
          <a:prstGeom prst="rect">
            <a:avLst/>
          </a:prstGeom>
          <a:noFill/>
          <a:ln>
            <a:noFill/>
          </a:ln>
        </p:spPr>
      </p:pic>
      <p:pic>
        <p:nvPicPr>
          <p:cNvPr id="255" name="Google Shape;255;p30"/>
          <p:cNvPicPr preferRelativeResize="0"/>
          <p:nvPr/>
        </p:nvPicPr>
        <p:blipFill rotWithShape="1">
          <a:blip r:embed="rId4">
            <a:alphaModFix/>
          </a:blip>
          <a:srcRect b="18260" l="0" r="0" t="10101"/>
          <a:stretch/>
        </p:blipFill>
        <p:spPr>
          <a:xfrm>
            <a:off x="723397" y="948562"/>
            <a:ext cx="4612372" cy="3812569"/>
          </a:xfrm>
          <a:prstGeom prst="rect">
            <a:avLst/>
          </a:prstGeom>
          <a:noFill/>
          <a:ln>
            <a:noFill/>
          </a:ln>
        </p:spPr>
      </p:pic>
      <p:grpSp>
        <p:nvGrpSpPr>
          <p:cNvPr id="256" name="Google Shape;256;p30"/>
          <p:cNvGrpSpPr/>
          <p:nvPr/>
        </p:nvGrpSpPr>
        <p:grpSpPr>
          <a:xfrm>
            <a:off x="4920263" y="3821912"/>
            <a:ext cx="3140100" cy="978370"/>
            <a:chOff x="6560350" y="5095882"/>
            <a:chExt cx="4186800" cy="1304493"/>
          </a:xfrm>
        </p:grpSpPr>
        <p:pic>
          <p:nvPicPr>
            <p:cNvPr id="257" name="Google Shape;257;p30"/>
            <p:cNvPicPr preferRelativeResize="0"/>
            <p:nvPr/>
          </p:nvPicPr>
          <p:blipFill>
            <a:blip r:embed="rId5">
              <a:alphaModFix/>
            </a:blip>
            <a:stretch>
              <a:fillRect/>
            </a:stretch>
          </p:blipFill>
          <p:spPr>
            <a:xfrm>
              <a:off x="8659750" y="5114390"/>
              <a:ext cx="2087400" cy="1285986"/>
            </a:xfrm>
            <a:prstGeom prst="rect">
              <a:avLst/>
            </a:prstGeom>
            <a:noFill/>
            <a:ln>
              <a:noFill/>
            </a:ln>
          </p:spPr>
        </p:pic>
        <p:cxnSp>
          <p:nvCxnSpPr>
            <p:cNvPr id="258" name="Google Shape;258;p30"/>
            <p:cNvCxnSpPr>
              <a:stCxn id="257" idx="1"/>
            </p:cNvCxnSpPr>
            <p:nvPr/>
          </p:nvCxnSpPr>
          <p:spPr>
            <a:xfrm rot="10800000">
              <a:off x="6560350" y="5095882"/>
              <a:ext cx="2099400" cy="661500"/>
            </a:xfrm>
            <a:prstGeom prst="straightConnector1">
              <a:avLst/>
            </a:prstGeom>
            <a:noFill/>
            <a:ln cap="flat" cmpd="sng" w="38100">
              <a:solidFill>
                <a:schemeClr val="dk1"/>
              </a:solidFill>
              <a:prstDash val="solid"/>
              <a:round/>
              <a:headEnd len="med" w="med" type="none"/>
              <a:tailEnd len="med" w="med" type="triangle"/>
            </a:ln>
          </p:spPr>
        </p:cxnSp>
      </p:grpSp>
      <p:grpSp>
        <p:nvGrpSpPr>
          <p:cNvPr id="259" name="Google Shape;259;p30"/>
          <p:cNvGrpSpPr/>
          <p:nvPr/>
        </p:nvGrpSpPr>
        <p:grpSpPr>
          <a:xfrm>
            <a:off x="3071812" y="2807918"/>
            <a:ext cx="4982175" cy="957963"/>
            <a:chOff x="4095750" y="3743891"/>
            <a:chExt cx="6642900" cy="1277285"/>
          </a:xfrm>
        </p:grpSpPr>
        <p:pic>
          <p:nvPicPr>
            <p:cNvPr id="260" name="Google Shape;260;p30"/>
            <p:cNvPicPr preferRelativeResize="0"/>
            <p:nvPr/>
          </p:nvPicPr>
          <p:blipFill rotWithShape="1">
            <a:blip r:embed="rId6">
              <a:alphaModFix/>
            </a:blip>
            <a:srcRect b="5968" l="606" r="64157" t="3738"/>
            <a:stretch/>
          </p:blipFill>
          <p:spPr>
            <a:xfrm>
              <a:off x="8651250" y="3743891"/>
              <a:ext cx="2087400" cy="1277285"/>
            </a:xfrm>
            <a:prstGeom prst="rect">
              <a:avLst/>
            </a:prstGeom>
            <a:noFill/>
            <a:ln>
              <a:noFill/>
            </a:ln>
          </p:spPr>
        </p:pic>
        <p:cxnSp>
          <p:nvCxnSpPr>
            <p:cNvPr id="261" name="Google Shape;261;p30"/>
            <p:cNvCxnSpPr>
              <a:stCxn id="260" idx="1"/>
            </p:cNvCxnSpPr>
            <p:nvPr/>
          </p:nvCxnSpPr>
          <p:spPr>
            <a:xfrm flipH="1">
              <a:off x="4095750" y="4382533"/>
              <a:ext cx="4555500" cy="129900"/>
            </a:xfrm>
            <a:prstGeom prst="straightConnector1">
              <a:avLst/>
            </a:prstGeom>
            <a:noFill/>
            <a:ln cap="flat" cmpd="sng" w="38100">
              <a:solidFill>
                <a:schemeClr val="dk1"/>
              </a:solidFill>
              <a:prstDash val="solid"/>
              <a:round/>
              <a:headEnd len="med" w="med" type="none"/>
              <a:tailEnd len="med" w="med" type="triangle"/>
            </a:ln>
          </p:spPr>
        </p:cxnSp>
      </p:grpSp>
      <p:grpSp>
        <p:nvGrpSpPr>
          <p:cNvPr id="262" name="Google Shape;262;p30"/>
          <p:cNvGrpSpPr/>
          <p:nvPr/>
        </p:nvGrpSpPr>
        <p:grpSpPr>
          <a:xfrm>
            <a:off x="3482625" y="2045707"/>
            <a:ext cx="4667006" cy="936901"/>
            <a:chOff x="4643500" y="2727609"/>
            <a:chExt cx="6222675" cy="1249202"/>
          </a:xfrm>
        </p:grpSpPr>
        <p:pic>
          <p:nvPicPr>
            <p:cNvPr id="263" name="Google Shape;263;p30"/>
            <p:cNvPicPr preferRelativeResize="0"/>
            <p:nvPr/>
          </p:nvPicPr>
          <p:blipFill rotWithShape="1">
            <a:blip r:embed="rId7">
              <a:alphaModFix/>
            </a:blip>
            <a:srcRect b="0" l="0" r="1719" t="49937"/>
            <a:stretch/>
          </p:blipFill>
          <p:spPr>
            <a:xfrm>
              <a:off x="8353600" y="2727609"/>
              <a:ext cx="2512575" cy="991204"/>
            </a:xfrm>
            <a:prstGeom prst="rect">
              <a:avLst/>
            </a:prstGeom>
            <a:noFill/>
            <a:ln>
              <a:noFill/>
            </a:ln>
          </p:spPr>
        </p:pic>
        <p:cxnSp>
          <p:nvCxnSpPr>
            <p:cNvPr id="264" name="Google Shape;264;p30"/>
            <p:cNvCxnSpPr>
              <a:stCxn id="263" idx="1"/>
            </p:cNvCxnSpPr>
            <p:nvPr/>
          </p:nvCxnSpPr>
          <p:spPr>
            <a:xfrm flipH="1">
              <a:off x="4643500" y="3223211"/>
              <a:ext cx="3710100" cy="753600"/>
            </a:xfrm>
            <a:prstGeom prst="straightConnector1">
              <a:avLst/>
            </a:prstGeom>
            <a:noFill/>
            <a:ln cap="flat" cmpd="sng" w="38100">
              <a:solidFill>
                <a:schemeClr val="dk1"/>
              </a:solidFill>
              <a:prstDash val="solid"/>
              <a:round/>
              <a:headEnd len="med" w="med" type="none"/>
              <a:tailEnd len="med" w="med" type="triangle"/>
            </a:ln>
          </p:spPr>
        </p:cxnSp>
      </p:grpSp>
      <p:grpSp>
        <p:nvGrpSpPr>
          <p:cNvPr id="265" name="Google Shape;265;p30"/>
          <p:cNvGrpSpPr/>
          <p:nvPr/>
        </p:nvGrpSpPr>
        <p:grpSpPr>
          <a:xfrm>
            <a:off x="4938032" y="882419"/>
            <a:ext cx="3549059" cy="1234190"/>
            <a:chOff x="6584043" y="1176559"/>
            <a:chExt cx="4732079" cy="1645587"/>
          </a:xfrm>
        </p:grpSpPr>
        <p:grpSp>
          <p:nvGrpSpPr>
            <p:cNvPr id="266" name="Google Shape;266;p30"/>
            <p:cNvGrpSpPr/>
            <p:nvPr/>
          </p:nvGrpSpPr>
          <p:grpSpPr>
            <a:xfrm>
              <a:off x="8268119" y="2168895"/>
              <a:ext cx="3048002" cy="653251"/>
              <a:chOff x="5982144" y="3749895"/>
              <a:chExt cx="3048002" cy="653251"/>
            </a:xfrm>
          </p:grpSpPr>
          <p:pic>
            <p:nvPicPr>
              <p:cNvPr descr="{&quot;aid&quot;:null,&quot;backgroundColorModified&quot;:false,&quot;type&quot;:&quot;$&quot;,&quot;id&quot;:&quot;2-0&quot;,&quot;backgroundColor&quot;:&quot;#ffffff&quot;,&quot;font&quot;:{&quot;size&quot;:&quot;11&quot;,&quot;color&quot;:&quot;#000000&quot;,&quot;family&quot;:&quot;Arial&quot;},&quot;code&quot;:&quot;$\\partial_{t}\\mathbf{v}_{i}\\text{(t)}=\\mathbf{F}_{ind}\\text{(}\\mathbf{v}_{i}\\text{)}+\\mathbf{F}_{vis}\\left[V_{i}\\left(\\phi_{i},\\theta_{i},t\\right)\\right]$&quot;,&quot;ts&quot;:1613634220659,&quot;cs&quot;:&quot;7HlSrTEaihNQ3CkDhw+YgA==&quot;,&quot;size&quot;:{&quot;width&quot;:261,&quot;height&quot;:16}}" id="267" name="Google Shape;267;p30"/>
              <p:cNvPicPr preferRelativeResize="0"/>
              <p:nvPr/>
            </p:nvPicPr>
            <p:blipFill rotWithShape="1">
              <a:blip r:embed="rId8">
                <a:alphaModFix/>
              </a:blip>
              <a:srcRect b="0" l="0" r="0" t="0"/>
              <a:stretch/>
            </p:blipFill>
            <p:spPr>
              <a:xfrm>
                <a:off x="5982144" y="3749895"/>
                <a:ext cx="3048002" cy="186851"/>
              </a:xfrm>
              <a:prstGeom prst="rect">
                <a:avLst/>
              </a:prstGeom>
              <a:noFill/>
              <a:ln>
                <a:noFill/>
              </a:ln>
            </p:spPr>
          </p:pic>
          <p:pic>
            <p:nvPicPr>
              <p:cNvPr descr="{&quot;type&quot;:&quot;$&quot;,&quot;backgroundColor&quot;:&quot;#ffffff&quot;,&quot;aid&quot;:null,&quot;font&quot;:{&quot;color&quot;:&quot;#000000&quot;,&quot;family&quot;:&quot;Arial&quot;,&quot;size&quot;:&quot;11&quot;},&quot;id&quot;:&quot;2-1-1-0&quot;,&quot;backgroundColorModified&quot;:false,&quot;code&quot;:&quot;$\\mathbf{F}_{vis}\\left(V_{i}\\right)\\;\\text{=}\\;\\int_{-\\pi}^{\\pi}G\\left[V_{i}\\left(\\phi_{i},t\\right)\\right]\\mathbf{h}\\left(\\phi_{i}\\right)d\\phi_{i}$&quot;,&quot;ts&quot;:1613634201747,&quot;cs&quot;:&quot;G2CFOxAOUowcIN/MonUs9A==&quot;,&quot;size&quot;:{&quot;width&quot;:248,&quot;height&quot;:20}}" id="268" name="Google Shape;268;p30"/>
              <p:cNvPicPr preferRelativeResize="0"/>
              <p:nvPr/>
            </p:nvPicPr>
            <p:blipFill rotWithShape="1">
              <a:blip r:embed="rId9">
                <a:alphaModFix/>
              </a:blip>
              <a:srcRect b="0" l="0" r="0" t="0"/>
              <a:stretch/>
            </p:blipFill>
            <p:spPr>
              <a:xfrm>
                <a:off x="5982144" y="4170928"/>
                <a:ext cx="2879507" cy="232218"/>
              </a:xfrm>
              <a:prstGeom prst="rect">
                <a:avLst/>
              </a:prstGeom>
              <a:noFill/>
              <a:ln>
                <a:noFill/>
              </a:ln>
            </p:spPr>
          </p:pic>
        </p:grpSp>
        <p:pic>
          <p:nvPicPr>
            <p:cNvPr descr="Image result for thymio logo circular" id="269" name="Google Shape;269;p30"/>
            <p:cNvPicPr preferRelativeResize="0"/>
            <p:nvPr/>
          </p:nvPicPr>
          <p:blipFill rotWithShape="1">
            <a:blip r:embed="rId10">
              <a:alphaModFix/>
            </a:blip>
            <a:srcRect b="0" l="0" r="0" t="0"/>
            <a:stretch/>
          </p:blipFill>
          <p:spPr>
            <a:xfrm>
              <a:off x="9360543" y="1176559"/>
              <a:ext cx="685800" cy="685800"/>
            </a:xfrm>
            <a:prstGeom prst="ellipse">
              <a:avLst/>
            </a:prstGeom>
            <a:noFill/>
            <a:ln cap="rnd" cmpd="sng" w="63500">
              <a:solidFill>
                <a:srgbClr val="333333"/>
              </a:solidFill>
              <a:prstDash val="solid"/>
              <a:round/>
              <a:headEnd len="sm" w="sm" type="none"/>
              <a:tailEnd len="sm" w="sm" type="none"/>
            </a:ln>
          </p:spPr>
        </p:pic>
        <p:cxnSp>
          <p:nvCxnSpPr>
            <p:cNvPr id="270" name="Google Shape;270;p30"/>
            <p:cNvCxnSpPr>
              <a:endCxn id="269" idx="2"/>
            </p:cNvCxnSpPr>
            <p:nvPr/>
          </p:nvCxnSpPr>
          <p:spPr>
            <a:xfrm flipH="1" rot="10800000">
              <a:off x="6584043" y="1519459"/>
              <a:ext cx="2776500" cy="254700"/>
            </a:xfrm>
            <a:prstGeom prst="straightConnector1">
              <a:avLst/>
            </a:prstGeom>
            <a:noFill/>
            <a:ln cap="flat" cmpd="sng" w="38100">
              <a:solidFill>
                <a:schemeClr val="dk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p:nvPr/>
        </p:nvSpPr>
        <p:spPr>
          <a:xfrm>
            <a:off x="0" y="0"/>
            <a:ext cx="9144000" cy="652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7" name="Google Shape;277;p31"/>
          <p:cNvSpPr txBox="1"/>
          <p:nvPr/>
        </p:nvSpPr>
        <p:spPr>
          <a:xfrm>
            <a:off x="0" y="187755"/>
            <a:ext cx="91440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Spectral"/>
                <a:ea typeface="Spectral"/>
                <a:cs typeface="Spectral"/>
                <a:sym typeface="Spectral"/>
              </a:rPr>
              <a:t>Simulating Real Robots</a:t>
            </a:r>
            <a:endParaRPr sz="1800">
              <a:solidFill>
                <a:schemeClr val="dk1"/>
              </a:solidFill>
              <a:latin typeface="Spectral"/>
              <a:ea typeface="Spectral"/>
              <a:cs typeface="Spectral"/>
              <a:sym typeface="Spectral"/>
            </a:endParaRPr>
          </a:p>
        </p:txBody>
      </p:sp>
      <p:sp>
        <p:nvSpPr>
          <p:cNvPr id="278" name="Google Shape;278;p31"/>
          <p:cNvSpPr/>
          <p:nvPr/>
        </p:nvSpPr>
        <p:spPr>
          <a:xfrm flipH="1">
            <a:off x="458869" y="1019788"/>
            <a:ext cx="40500" cy="3741300"/>
          </a:xfrm>
          <a:prstGeom prst="rect">
            <a:avLst/>
          </a:prstGeom>
          <a:solidFill>
            <a:srgbClr val="23D0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9" name="Google Shape;279;p31"/>
          <p:cNvSpPr/>
          <p:nvPr/>
        </p:nvSpPr>
        <p:spPr>
          <a:xfrm>
            <a:off x="7649237" y="3378430"/>
            <a:ext cx="87600" cy="41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0" name="Google Shape;280;p31"/>
          <p:cNvSpPr/>
          <p:nvPr/>
        </p:nvSpPr>
        <p:spPr>
          <a:xfrm>
            <a:off x="1889963" y="1019794"/>
            <a:ext cx="4807500" cy="1096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215900" lvl="0" marL="215900" marR="0" rtl="0" algn="just">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To initially explore the effects of physical constraints on collective motion before real experiments</a:t>
            </a:r>
            <a:endParaRPr sz="1400">
              <a:solidFill>
                <a:schemeClr val="dk1"/>
              </a:solidFill>
              <a:latin typeface="Calibri"/>
              <a:ea typeface="Calibri"/>
              <a:cs typeface="Calibri"/>
              <a:sym typeface="Calibri"/>
            </a:endParaRPr>
          </a:p>
          <a:p>
            <a:pPr indent="-215900" lvl="0" marL="215900" marR="0" rtl="0" algn="just">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Webots simulation environment</a:t>
            </a:r>
            <a:endParaRPr sz="1400">
              <a:solidFill>
                <a:schemeClr val="dk1"/>
              </a:solidFill>
              <a:latin typeface="Calibri"/>
              <a:ea typeface="Calibri"/>
              <a:cs typeface="Calibri"/>
              <a:sym typeface="Calibri"/>
            </a:endParaRPr>
          </a:p>
          <a:p>
            <a:pPr indent="-215900" lvl="0" marL="215900" marR="0" rtl="0" algn="just">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VSWRM as controller, 3D replica of Interact Scaffold</a:t>
            </a:r>
            <a:endParaRPr sz="1400">
              <a:solidFill>
                <a:schemeClr val="dk1"/>
              </a:solidFill>
              <a:latin typeface="Calibri"/>
              <a:ea typeface="Calibri"/>
              <a:cs typeface="Calibri"/>
              <a:sym typeface="Calibri"/>
            </a:endParaRPr>
          </a:p>
          <a:p>
            <a:pPr indent="-127000" lvl="0" marL="215900" marR="0" rtl="0" algn="just">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pic>
        <p:nvPicPr>
          <p:cNvPr id="281" name="Google Shape;281;p31"/>
          <p:cNvPicPr preferRelativeResize="0"/>
          <p:nvPr/>
        </p:nvPicPr>
        <p:blipFill>
          <a:blip r:embed="rId3">
            <a:alphaModFix/>
          </a:blip>
          <a:stretch>
            <a:fillRect/>
          </a:stretch>
        </p:blipFill>
        <p:spPr>
          <a:xfrm>
            <a:off x="232650" y="444675"/>
            <a:ext cx="492919" cy="492937"/>
          </a:xfrm>
          <a:prstGeom prst="rect">
            <a:avLst/>
          </a:prstGeom>
          <a:noFill/>
          <a:ln>
            <a:noFill/>
          </a:ln>
        </p:spPr>
      </p:pic>
      <p:grpSp>
        <p:nvGrpSpPr>
          <p:cNvPr id="282" name="Google Shape;282;p31"/>
          <p:cNvGrpSpPr/>
          <p:nvPr/>
        </p:nvGrpSpPr>
        <p:grpSpPr>
          <a:xfrm>
            <a:off x="2452521" y="4036913"/>
            <a:ext cx="1298868" cy="346238"/>
            <a:chOff x="1212404" y="5711250"/>
            <a:chExt cx="1731825" cy="461650"/>
          </a:xfrm>
        </p:grpSpPr>
        <p:pic>
          <p:nvPicPr>
            <p:cNvPr id="283" name="Google Shape;283;p31"/>
            <p:cNvPicPr preferRelativeResize="0"/>
            <p:nvPr/>
          </p:nvPicPr>
          <p:blipFill>
            <a:blip r:embed="rId4">
              <a:alphaModFix/>
            </a:blip>
            <a:stretch>
              <a:fillRect/>
            </a:stretch>
          </p:blipFill>
          <p:spPr>
            <a:xfrm>
              <a:off x="2461325" y="5711250"/>
              <a:ext cx="482903" cy="461650"/>
            </a:xfrm>
            <a:prstGeom prst="rect">
              <a:avLst/>
            </a:prstGeom>
            <a:noFill/>
            <a:ln>
              <a:noFill/>
            </a:ln>
          </p:spPr>
        </p:pic>
        <p:sp>
          <p:nvSpPr>
            <p:cNvPr id="284" name="Google Shape;284;p31"/>
            <p:cNvSpPr txBox="1"/>
            <p:nvPr/>
          </p:nvSpPr>
          <p:spPr>
            <a:xfrm>
              <a:off x="1212404" y="5757425"/>
              <a:ext cx="1429800" cy="369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Thin"/>
                  <a:ea typeface="Roboto Thin"/>
                  <a:cs typeface="Roboto Thin"/>
                  <a:sym typeface="Roboto Thin"/>
                </a:rPr>
                <a:t>created in </a:t>
              </a:r>
              <a:r>
                <a:rPr b="1" lang="en" sz="900">
                  <a:latin typeface="Calibri"/>
                  <a:ea typeface="Calibri"/>
                  <a:cs typeface="Calibri"/>
                  <a:sym typeface="Calibri"/>
                </a:rPr>
                <a:t>Webots</a:t>
              </a:r>
              <a:endParaRPr b="1" sz="900">
                <a:latin typeface="Calibri"/>
                <a:ea typeface="Calibri"/>
                <a:cs typeface="Calibri"/>
                <a:sym typeface="Calibri"/>
              </a:endParaRPr>
            </a:p>
          </p:txBody>
        </p:sp>
      </p:grpSp>
      <p:pic>
        <p:nvPicPr>
          <p:cNvPr id="285" name="Google Shape;285;p31"/>
          <p:cNvPicPr preferRelativeResize="0"/>
          <p:nvPr/>
        </p:nvPicPr>
        <p:blipFill>
          <a:blip r:embed="rId5">
            <a:alphaModFix/>
          </a:blip>
          <a:stretch>
            <a:fillRect/>
          </a:stretch>
        </p:blipFill>
        <p:spPr>
          <a:xfrm>
            <a:off x="1889963" y="2061075"/>
            <a:ext cx="2637430" cy="1975837"/>
          </a:xfrm>
          <a:prstGeom prst="rect">
            <a:avLst/>
          </a:prstGeom>
          <a:noFill/>
          <a:ln>
            <a:noFill/>
          </a:ln>
        </p:spPr>
      </p:pic>
      <p:pic>
        <p:nvPicPr>
          <p:cNvPr id="286" name="Google Shape;286;p31"/>
          <p:cNvPicPr preferRelativeResize="0"/>
          <p:nvPr/>
        </p:nvPicPr>
        <p:blipFill>
          <a:blip r:embed="rId6">
            <a:alphaModFix/>
          </a:blip>
          <a:stretch>
            <a:fillRect/>
          </a:stretch>
        </p:blipFill>
        <p:spPr>
          <a:xfrm>
            <a:off x="4616606" y="2061075"/>
            <a:ext cx="2637431" cy="19691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p:nvPr/>
        </p:nvSpPr>
        <p:spPr>
          <a:xfrm>
            <a:off x="0" y="0"/>
            <a:ext cx="9144000" cy="652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3" name="Google Shape;293;p32"/>
          <p:cNvSpPr txBox="1"/>
          <p:nvPr/>
        </p:nvSpPr>
        <p:spPr>
          <a:xfrm>
            <a:off x="0" y="187755"/>
            <a:ext cx="91440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Spectral"/>
                <a:ea typeface="Spectral"/>
                <a:cs typeface="Spectral"/>
                <a:sym typeface="Spectral"/>
              </a:rPr>
              <a:t>Simulating Real Robots / Reproduce Movement Patterns</a:t>
            </a:r>
            <a:endParaRPr sz="1800">
              <a:solidFill>
                <a:schemeClr val="dk1"/>
              </a:solidFill>
              <a:latin typeface="Spectral"/>
              <a:ea typeface="Spectral"/>
              <a:cs typeface="Spectral"/>
              <a:sym typeface="Spectral"/>
            </a:endParaRPr>
          </a:p>
        </p:txBody>
      </p:sp>
      <p:sp>
        <p:nvSpPr>
          <p:cNvPr id="294" name="Google Shape;294;p32"/>
          <p:cNvSpPr/>
          <p:nvPr/>
        </p:nvSpPr>
        <p:spPr>
          <a:xfrm flipH="1">
            <a:off x="458869" y="1019788"/>
            <a:ext cx="40500" cy="3741300"/>
          </a:xfrm>
          <a:prstGeom prst="rect">
            <a:avLst/>
          </a:prstGeom>
          <a:solidFill>
            <a:srgbClr val="23D0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32"/>
          <p:cNvSpPr/>
          <p:nvPr/>
        </p:nvSpPr>
        <p:spPr>
          <a:xfrm>
            <a:off x="7649237" y="3378430"/>
            <a:ext cx="87600" cy="41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96" name="Google Shape;296;p32"/>
          <p:cNvPicPr preferRelativeResize="0"/>
          <p:nvPr/>
        </p:nvPicPr>
        <p:blipFill>
          <a:blip r:embed="rId3">
            <a:alphaModFix/>
          </a:blip>
          <a:stretch>
            <a:fillRect/>
          </a:stretch>
        </p:blipFill>
        <p:spPr>
          <a:xfrm>
            <a:off x="232650" y="444675"/>
            <a:ext cx="492919" cy="492937"/>
          </a:xfrm>
          <a:prstGeom prst="rect">
            <a:avLst/>
          </a:prstGeom>
          <a:noFill/>
          <a:ln>
            <a:noFill/>
          </a:ln>
        </p:spPr>
      </p:pic>
      <p:sp>
        <p:nvSpPr>
          <p:cNvPr id="297" name="Google Shape;297;p32"/>
          <p:cNvSpPr txBox="1"/>
          <p:nvPr/>
        </p:nvSpPr>
        <p:spPr>
          <a:xfrm rot="-5400000">
            <a:off x="689850" y="1833844"/>
            <a:ext cx="1439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Calibri"/>
                <a:ea typeface="Calibri"/>
                <a:cs typeface="Calibri"/>
                <a:sym typeface="Calibri"/>
              </a:rPr>
              <a:t>VSWRM</a:t>
            </a:r>
            <a:endParaRPr sz="1800">
              <a:solidFill>
                <a:schemeClr val="dk1"/>
              </a:solidFill>
              <a:latin typeface="Calibri"/>
              <a:ea typeface="Calibri"/>
              <a:cs typeface="Calibri"/>
              <a:sym typeface="Calibri"/>
            </a:endParaRPr>
          </a:p>
        </p:txBody>
      </p:sp>
      <p:sp>
        <p:nvSpPr>
          <p:cNvPr id="298" name="Google Shape;298;p32"/>
          <p:cNvSpPr txBox="1"/>
          <p:nvPr/>
        </p:nvSpPr>
        <p:spPr>
          <a:xfrm rot="-5400000">
            <a:off x="689850" y="3441834"/>
            <a:ext cx="1439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Calibri"/>
                <a:ea typeface="Calibri"/>
                <a:cs typeface="Calibri"/>
                <a:sym typeface="Calibri"/>
              </a:rPr>
              <a:t>Particle-like</a:t>
            </a:r>
            <a:endParaRPr sz="1800">
              <a:solidFill>
                <a:schemeClr val="dk1"/>
              </a:solidFill>
              <a:latin typeface="Calibri"/>
              <a:ea typeface="Calibri"/>
              <a:cs typeface="Calibri"/>
              <a:sym typeface="Calibri"/>
            </a:endParaRPr>
          </a:p>
        </p:txBody>
      </p:sp>
      <p:sp>
        <p:nvSpPr>
          <p:cNvPr id="299" name="Google Shape;299;p32"/>
          <p:cNvSpPr txBox="1"/>
          <p:nvPr/>
        </p:nvSpPr>
        <p:spPr>
          <a:xfrm rot="-716">
            <a:off x="1652389" y="892482"/>
            <a:ext cx="143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Calibri"/>
                <a:ea typeface="Calibri"/>
                <a:cs typeface="Calibri"/>
                <a:sym typeface="Calibri"/>
              </a:rPr>
              <a:t>pol. swarm</a:t>
            </a:r>
            <a:endParaRPr sz="1800">
              <a:solidFill>
                <a:schemeClr val="dk1"/>
              </a:solidFill>
              <a:latin typeface="Calibri"/>
              <a:ea typeface="Calibri"/>
              <a:cs typeface="Calibri"/>
              <a:sym typeface="Calibri"/>
            </a:endParaRPr>
          </a:p>
        </p:txBody>
      </p:sp>
      <p:sp>
        <p:nvSpPr>
          <p:cNvPr id="300" name="Google Shape;300;p32"/>
          <p:cNvSpPr txBox="1"/>
          <p:nvPr/>
        </p:nvSpPr>
        <p:spPr>
          <a:xfrm rot="-716">
            <a:off x="3345580" y="892501"/>
            <a:ext cx="143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Calibri"/>
                <a:ea typeface="Calibri"/>
                <a:cs typeface="Calibri"/>
                <a:sym typeface="Calibri"/>
              </a:rPr>
              <a:t>swarm fluid</a:t>
            </a:r>
            <a:endParaRPr sz="1800">
              <a:solidFill>
                <a:schemeClr val="dk1"/>
              </a:solidFill>
              <a:latin typeface="Calibri"/>
              <a:ea typeface="Calibri"/>
              <a:cs typeface="Calibri"/>
              <a:sym typeface="Calibri"/>
            </a:endParaRPr>
          </a:p>
        </p:txBody>
      </p:sp>
      <p:sp>
        <p:nvSpPr>
          <p:cNvPr id="301" name="Google Shape;301;p32"/>
          <p:cNvSpPr txBox="1"/>
          <p:nvPr/>
        </p:nvSpPr>
        <p:spPr>
          <a:xfrm rot="-716">
            <a:off x="5038780" y="892482"/>
            <a:ext cx="143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Calibri"/>
                <a:ea typeface="Calibri"/>
                <a:cs typeface="Calibri"/>
                <a:sym typeface="Calibri"/>
              </a:rPr>
              <a:t>pol. line</a:t>
            </a:r>
            <a:endParaRPr sz="1800">
              <a:solidFill>
                <a:schemeClr val="dk1"/>
              </a:solidFill>
              <a:latin typeface="Calibri"/>
              <a:ea typeface="Calibri"/>
              <a:cs typeface="Calibri"/>
              <a:sym typeface="Calibri"/>
            </a:endParaRPr>
          </a:p>
        </p:txBody>
      </p:sp>
      <p:sp>
        <p:nvSpPr>
          <p:cNvPr id="302" name="Google Shape;302;p32"/>
          <p:cNvSpPr txBox="1"/>
          <p:nvPr/>
        </p:nvSpPr>
        <p:spPr>
          <a:xfrm rot="-716">
            <a:off x="6731923" y="892501"/>
            <a:ext cx="143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Calibri"/>
                <a:ea typeface="Calibri"/>
                <a:cs typeface="Calibri"/>
                <a:sym typeface="Calibri"/>
              </a:rPr>
              <a:t>pol. disc</a:t>
            </a:r>
            <a:endParaRPr sz="1800">
              <a:solidFill>
                <a:schemeClr val="dk1"/>
              </a:solidFill>
              <a:latin typeface="Calibri"/>
              <a:ea typeface="Calibri"/>
              <a:cs typeface="Calibri"/>
              <a:sym typeface="Calibri"/>
            </a:endParaRPr>
          </a:p>
        </p:txBody>
      </p:sp>
      <p:pic>
        <p:nvPicPr>
          <p:cNvPr id="303" name="Google Shape;303;p32"/>
          <p:cNvPicPr preferRelativeResize="0"/>
          <p:nvPr/>
        </p:nvPicPr>
        <p:blipFill rotWithShape="1">
          <a:blip r:embed="rId4">
            <a:alphaModFix/>
          </a:blip>
          <a:srcRect b="10927" l="12167" r="2682" t="10058"/>
          <a:stretch/>
        </p:blipFill>
        <p:spPr>
          <a:xfrm>
            <a:off x="1669181" y="1287094"/>
            <a:ext cx="6369709" cy="3047550"/>
          </a:xfrm>
          <a:prstGeom prst="rect">
            <a:avLst/>
          </a:prstGeom>
          <a:noFill/>
          <a:ln>
            <a:noFill/>
          </a:ln>
        </p:spPr>
      </p:pic>
      <p:sp>
        <p:nvSpPr>
          <p:cNvPr id="304" name="Google Shape;304;p32"/>
          <p:cNvSpPr txBox="1"/>
          <p:nvPr/>
        </p:nvSpPr>
        <p:spPr>
          <a:xfrm>
            <a:off x="7736756" y="1330519"/>
            <a:ext cx="276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lt1"/>
                </a:solidFill>
                <a:latin typeface="Calibri"/>
                <a:ea typeface="Calibri"/>
                <a:cs typeface="Calibri"/>
                <a:sym typeface="Calibri"/>
              </a:rPr>
              <a:t>x8</a:t>
            </a:r>
            <a:endParaRPr b="1" sz="1100">
              <a:solidFill>
                <a:schemeClr val="lt1"/>
              </a:solidFill>
              <a:latin typeface="Calibri"/>
              <a:ea typeface="Calibri"/>
              <a:cs typeface="Calibri"/>
              <a:sym typeface="Calibri"/>
            </a:endParaRPr>
          </a:p>
        </p:txBody>
      </p:sp>
      <p:sp>
        <p:nvSpPr>
          <p:cNvPr id="305" name="Google Shape;305;p32"/>
          <p:cNvSpPr txBox="1"/>
          <p:nvPr/>
        </p:nvSpPr>
        <p:spPr>
          <a:xfrm>
            <a:off x="6094200" y="1330519"/>
            <a:ext cx="276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lt1"/>
                </a:solidFill>
                <a:latin typeface="Calibri"/>
                <a:ea typeface="Calibri"/>
                <a:cs typeface="Calibri"/>
                <a:sym typeface="Calibri"/>
              </a:rPr>
              <a:t>x8</a:t>
            </a:r>
            <a:endParaRPr b="1" sz="1100">
              <a:solidFill>
                <a:schemeClr val="lt1"/>
              </a:solidFill>
              <a:latin typeface="Calibri"/>
              <a:ea typeface="Calibri"/>
              <a:cs typeface="Calibri"/>
              <a:sym typeface="Calibri"/>
            </a:endParaRPr>
          </a:p>
        </p:txBody>
      </p:sp>
      <p:sp>
        <p:nvSpPr>
          <p:cNvPr id="306" name="Google Shape;306;p32"/>
          <p:cNvSpPr txBox="1"/>
          <p:nvPr/>
        </p:nvSpPr>
        <p:spPr>
          <a:xfrm>
            <a:off x="4521356" y="1330519"/>
            <a:ext cx="276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lt1"/>
                </a:solidFill>
                <a:latin typeface="Calibri"/>
                <a:ea typeface="Calibri"/>
                <a:cs typeface="Calibri"/>
                <a:sym typeface="Calibri"/>
              </a:rPr>
              <a:t>x8</a:t>
            </a:r>
            <a:endParaRPr b="1" sz="1100">
              <a:solidFill>
                <a:schemeClr val="lt1"/>
              </a:solidFill>
              <a:latin typeface="Calibri"/>
              <a:ea typeface="Calibri"/>
              <a:cs typeface="Calibri"/>
              <a:sym typeface="Calibri"/>
            </a:endParaRPr>
          </a:p>
        </p:txBody>
      </p:sp>
      <p:sp>
        <p:nvSpPr>
          <p:cNvPr id="307" name="Google Shape;307;p32"/>
          <p:cNvSpPr txBox="1"/>
          <p:nvPr/>
        </p:nvSpPr>
        <p:spPr>
          <a:xfrm>
            <a:off x="2858081" y="1330519"/>
            <a:ext cx="276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solidFill>
                  <a:schemeClr val="lt1"/>
                </a:solidFill>
                <a:latin typeface="Calibri"/>
                <a:ea typeface="Calibri"/>
                <a:cs typeface="Calibri"/>
                <a:sym typeface="Calibri"/>
              </a:rPr>
              <a:t>x8</a:t>
            </a:r>
            <a:endParaRPr b="1" sz="11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3">
            <a:alphaModFix amt="44000"/>
          </a:blip>
          <a:srcRect b="0" l="0" r="0" t="0"/>
          <a:stretch/>
        </p:blipFill>
        <p:spPr>
          <a:xfrm>
            <a:off x="0" y="2334301"/>
            <a:ext cx="9144000" cy="2809199"/>
          </a:xfrm>
          <a:prstGeom prst="rect">
            <a:avLst/>
          </a:prstGeom>
          <a:noFill/>
          <a:ln>
            <a:noFill/>
          </a:ln>
        </p:spPr>
      </p:pic>
      <p:sp>
        <p:nvSpPr>
          <p:cNvPr id="71" name="Google Shape;71;p15"/>
          <p:cNvSpPr txBox="1"/>
          <p:nvPr>
            <p:ph type="title"/>
          </p:nvPr>
        </p:nvSpPr>
        <p:spPr>
          <a:xfrm>
            <a:off x="314325" y="0"/>
            <a:ext cx="7715100" cy="1171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Cooperative Shepherding Scenario</a:t>
            </a:r>
            <a:endParaRPr/>
          </a:p>
        </p:txBody>
      </p:sp>
      <p:pic>
        <p:nvPicPr>
          <p:cNvPr id="72" name="Google Shape;72;p15"/>
          <p:cNvPicPr preferRelativeResize="0"/>
          <p:nvPr/>
        </p:nvPicPr>
        <p:blipFill rotWithShape="1">
          <a:blip r:embed="rId4">
            <a:alphaModFix/>
          </a:blip>
          <a:srcRect b="0" l="0" r="0" t="0"/>
          <a:stretch/>
        </p:blipFill>
        <p:spPr>
          <a:xfrm>
            <a:off x="7649483" y="165604"/>
            <a:ext cx="1268072" cy="682808"/>
          </a:xfrm>
          <a:prstGeom prst="rect">
            <a:avLst/>
          </a:prstGeom>
          <a:noFill/>
          <a:ln>
            <a:noFill/>
          </a:ln>
        </p:spPr>
      </p:pic>
      <p:sp>
        <p:nvSpPr>
          <p:cNvPr id="73" name="Google Shape;73;p15"/>
          <p:cNvSpPr txBox="1"/>
          <p:nvPr>
            <p:ph idx="1" type="body"/>
          </p:nvPr>
        </p:nvSpPr>
        <p:spPr>
          <a:xfrm>
            <a:off x="314325" y="1285875"/>
            <a:ext cx="8458200" cy="2162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000"/>
              <a:buNone/>
            </a:pPr>
            <a:r>
              <a:rPr lang="en" sz="2000"/>
              <a:t>“Move all the sheep to a distinct target region along a specific target trajectory” </a:t>
            </a:r>
            <a:endParaRPr/>
          </a:p>
          <a:p>
            <a:pPr indent="0" lvl="0" marL="0" rtl="0" algn="ctr">
              <a:lnSpc>
                <a:spcPct val="90000"/>
              </a:lnSpc>
              <a:spcBef>
                <a:spcPts val="800"/>
              </a:spcBef>
              <a:spcAft>
                <a:spcPts val="0"/>
              </a:spcAft>
              <a:buClr>
                <a:schemeClr val="dk1"/>
              </a:buClr>
              <a:buSzPts val="2000"/>
              <a:buNone/>
            </a:pPr>
            <a:r>
              <a:rPr lang="en" sz="2000"/>
              <a:t>Or</a:t>
            </a:r>
            <a:endParaRPr/>
          </a:p>
          <a:p>
            <a:pPr indent="0" lvl="0" marL="0" rtl="0" algn="l">
              <a:lnSpc>
                <a:spcPct val="90000"/>
              </a:lnSpc>
              <a:spcBef>
                <a:spcPts val="800"/>
              </a:spcBef>
              <a:spcAft>
                <a:spcPts val="0"/>
              </a:spcAft>
              <a:buClr>
                <a:schemeClr val="dk1"/>
              </a:buClr>
              <a:buSzPts val="2000"/>
              <a:buNone/>
            </a:pPr>
            <a:r>
              <a:rPr lang="en" sz="2000"/>
              <a:t>“Collect at least </a:t>
            </a:r>
            <a:r>
              <a:rPr i="1" lang="en" sz="2000"/>
              <a:t>N </a:t>
            </a:r>
            <a:r>
              <a:rPr lang="en" sz="2000"/>
              <a:t>sheep and separate them into </a:t>
            </a:r>
            <a:r>
              <a:rPr i="1" lang="en" sz="2000"/>
              <a:t>M </a:t>
            </a:r>
            <a:r>
              <a:rPr lang="en" sz="2000"/>
              <a:t>groups of the same size.” </a:t>
            </a:r>
            <a:br>
              <a:rPr lang="en" sz="2000"/>
            </a:br>
            <a:br>
              <a:rPr lang="en" sz="2000"/>
            </a:br>
            <a:endParaRPr sz="2000"/>
          </a:p>
          <a:p>
            <a:pPr indent="-50800" lvl="0" marL="177800" rtl="0" algn="l">
              <a:lnSpc>
                <a:spcPct val="90000"/>
              </a:lnSpc>
              <a:spcBef>
                <a:spcPts val="800"/>
              </a:spcBef>
              <a:spcAft>
                <a:spcPts val="0"/>
              </a:spcAft>
              <a:buClr>
                <a:schemeClr val="dk1"/>
              </a:buClr>
              <a:buSzPts val="2000"/>
              <a:buNone/>
            </a:pPr>
            <a:r>
              <a:t/>
            </a:r>
            <a:endParaRPr sz="2000"/>
          </a:p>
          <a:p>
            <a:pPr indent="-177800" lvl="0" marL="177800" rtl="0" algn="l">
              <a:lnSpc>
                <a:spcPct val="90000"/>
              </a:lnSpc>
              <a:spcBef>
                <a:spcPts val="800"/>
              </a:spcBef>
              <a:spcAft>
                <a:spcPts val="0"/>
              </a:spcAft>
              <a:buClr>
                <a:schemeClr val="dk1"/>
              </a:buClr>
              <a:buSzPts val="2000"/>
              <a:buChar char="●"/>
            </a:pPr>
            <a:r>
              <a:rPr lang="en" sz="2000"/>
              <a:t>Shepherds</a:t>
            </a:r>
            <a:endParaRPr/>
          </a:p>
          <a:p>
            <a:pPr indent="-177800" lvl="0" marL="177800" rtl="0" algn="l">
              <a:lnSpc>
                <a:spcPct val="90000"/>
              </a:lnSpc>
              <a:spcBef>
                <a:spcPts val="800"/>
              </a:spcBef>
              <a:spcAft>
                <a:spcPts val="1200"/>
              </a:spcAft>
              <a:buClr>
                <a:schemeClr val="dk1"/>
              </a:buClr>
              <a:buSzPts val="2000"/>
              <a:buChar char="●"/>
            </a:pPr>
            <a:r>
              <a:rPr lang="en" sz="2000"/>
              <a:t>Sheep</a:t>
            </a:r>
            <a:endParaRPr/>
          </a:p>
        </p:txBody>
      </p:sp>
      <p:sp>
        <p:nvSpPr>
          <p:cNvPr id="74" name="Google Shape;74;p15"/>
          <p:cNvSpPr/>
          <p:nvPr/>
        </p:nvSpPr>
        <p:spPr>
          <a:xfrm>
            <a:off x="2238925" y="3562350"/>
            <a:ext cx="2724900" cy="3600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rgbClr val="000000"/>
              </a:buClr>
              <a:buSzPts val="2100"/>
              <a:buFont typeface="Arial"/>
              <a:buChar char="•"/>
            </a:pPr>
            <a:r>
              <a:rPr lang="en" sz="2100">
                <a:solidFill>
                  <a:srgbClr val="000000"/>
                </a:solidFill>
                <a:latin typeface="Calibri"/>
                <a:ea typeface="Calibri"/>
                <a:cs typeface="Calibri"/>
                <a:sym typeface="Calibri"/>
              </a:rPr>
              <a:t>Complex Environment</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3"/>
          <p:cNvSpPr/>
          <p:nvPr/>
        </p:nvSpPr>
        <p:spPr>
          <a:xfrm>
            <a:off x="0" y="0"/>
            <a:ext cx="9144000" cy="652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4" name="Google Shape;314;p33"/>
          <p:cNvSpPr txBox="1"/>
          <p:nvPr/>
        </p:nvSpPr>
        <p:spPr>
          <a:xfrm>
            <a:off x="0" y="187755"/>
            <a:ext cx="9144000" cy="6234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en" sz="1800">
                <a:solidFill>
                  <a:srgbClr val="3F3F3F"/>
                </a:solidFill>
                <a:latin typeface="Spectral"/>
                <a:ea typeface="Spectral"/>
                <a:cs typeface="Spectral"/>
                <a:sym typeface="Spectral"/>
              </a:rPr>
              <a:t>Thymio Platform Motion Tracking</a:t>
            </a:r>
            <a:endParaRPr sz="1800">
              <a:solidFill>
                <a:schemeClr val="dk1"/>
              </a:solidFill>
              <a:latin typeface="Spectral"/>
              <a:ea typeface="Spectral"/>
              <a:cs typeface="Spectral"/>
              <a:sym typeface="Spectral"/>
            </a:endParaRPr>
          </a:p>
          <a:p>
            <a:pPr indent="0" lvl="0" marL="0" marR="0" rtl="0" algn="ctr">
              <a:spcBef>
                <a:spcPts val="0"/>
              </a:spcBef>
              <a:spcAft>
                <a:spcPts val="0"/>
              </a:spcAft>
              <a:buNone/>
            </a:pPr>
            <a:r>
              <a:t/>
            </a:r>
            <a:endParaRPr sz="1800">
              <a:solidFill>
                <a:srgbClr val="3F3F3F"/>
              </a:solidFill>
              <a:latin typeface="Spectral"/>
              <a:ea typeface="Spectral"/>
              <a:cs typeface="Spectral"/>
              <a:sym typeface="Spectral"/>
            </a:endParaRPr>
          </a:p>
        </p:txBody>
      </p:sp>
      <p:sp>
        <p:nvSpPr>
          <p:cNvPr id="315" name="Google Shape;315;p33"/>
          <p:cNvSpPr/>
          <p:nvPr/>
        </p:nvSpPr>
        <p:spPr>
          <a:xfrm>
            <a:off x="7649237" y="3378430"/>
            <a:ext cx="87600" cy="41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6" name="Google Shape;316;p33"/>
          <p:cNvSpPr/>
          <p:nvPr/>
        </p:nvSpPr>
        <p:spPr>
          <a:xfrm flipH="1">
            <a:off x="458869" y="1076938"/>
            <a:ext cx="40500" cy="3741300"/>
          </a:xfrm>
          <a:prstGeom prst="rect">
            <a:avLst/>
          </a:prstGeom>
          <a:solidFill>
            <a:srgbClr val="77B3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17" name="Google Shape;317;p33"/>
          <p:cNvPicPr preferRelativeResize="0"/>
          <p:nvPr/>
        </p:nvPicPr>
        <p:blipFill>
          <a:blip r:embed="rId3">
            <a:alphaModFix/>
          </a:blip>
          <a:stretch>
            <a:fillRect/>
          </a:stretch>
        </p:blipFill>
        <p:spPr>
          <a:xfrm>
            <a:off x="244068" y="485195"/>
            <a:ext cx="470268" cy="470288"/>
          </a:xfrm>
          <a:prstGeom prst="rect">
            <a:avLst/>
          </a:prstGeom>
          <a:noFill/>
          <a:ln>
            <a:noFill/>
          </a:ln>
        </p:spPr>
      </p:pic>
      <p:sp>
        <p:nvSpPr>
          <p:cNvPr id="318" name="Google Shape;318;p33"/>
          <p:cNvSpPr/>
          <p:nvPr/>
        </p:nvSpPr>
        <p:spPr>
          <a:xfrm>
            <a:off x="1211213" y="875775"/>
            <a:ext cx="3179400" cy="6897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241300" lvl="0" marL="342900" marR="0" rtl="0" algn="just">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Robots can be tracked with OptiTrack Motion Capture system (16x IR)</a:t>
            </a:r>
            <a:endParaRPr sz="1200">
              <a:solidFill>
                <a:schemeClr val="dk1"/>
              </a:solidFill>
              <a:latin typeface="Calibri"/>
              <a:ea typeface="Calibri"/>
              <a:cs typeface="Calibri"/>
              <a:sym typeface="Calibri"/>
            </a:endParaRPr>
          </a:p>
        </p:txBody>
      </p:sp>
      <p:pic>
        <p:nvPicPr>
          <p:cNvPr id="319" name="Google Shape;319;p33"/>
          <p:cNvPicPr preferRelativeResize="0"/>
          <p:nvPr/>
        </p:nvPicPr>
        <p:blipFill>
          <a:blip r:embed="rId4">
            <a:alphaModFix/>
          </a:blip>
          <a:stretch>
            <a:fillRect/>
          </a:stretch>
        </p:blipFill>
        <p:spPr>
          <a:xfrm>
            <a:off x="1177219" y="1608900"/>
            <a:ext cx="3356776" cy="2390306"/>
          </a:xfrm>
          <a:prstGeom prst="rect">
            <a:avLst/>
          </a:prstGeom>
          <a:noFill/>
          <a:ln>
            <a:noFill/>
          </a:ln>
        </p:spPr>
      </p:pic>
      <p:pic>
        <p:nvPicPr>
          <p:cNvPr id="320" name="Google Shape;320;p33"/>
          <p:cNvPicPr preferRelativeResize="0"/>
          <p:nvPr/>
        </p:nvPicPr>
        <p:blipFill rotWithShape="1">
          <a:blip r:embed="rId5">
            <a:alphaModFix/>
          </a:blip>
          <a:srcRect b="0" l="0" r="51028" t="52604"/>
          <a:stretch/>
        </p:blipFill>
        <p:spPr>
          <a:xfrm>
            <a:off x="4591069" y="1565402"/>
            <a:ext cx="3561680" cy="2517581"/>
          </a:xfrm>
          <a:prstGeom prst="rect">
            <a:avLst/>
          </a:prstGeom>
          <a:noFill/>
          <a:ln>
            <a:noFill/>
          </a:ln>
        </p:spPr>
      </p:pic>
      <p:sp>
        <p:nvSpPr>
          <p:cNvPr id="321" name="Google Shape;321;p33"/>
          <p:cNvSpPr/>
          <p:nvPr/>
        </p:nvSpPr>
        <p:spPr>
          <a:xfrm>
            <a:off x="4782169" y="875775"/>
            <a:ext cx="3179400" cy="6897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241300" lvl="0" marL="342900" marR="0" rtl="0" algn="just">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Recorded position and orientation data of robots can be then processed and </a:t>
            </a:r>
            <a:r>
              <a:rPr lang="en" sz="1200">
                <a:solidFill>
                  <a:schemeClr val="dk1"/>
                </a:solidFill>
                <a:latin typeface="Calibri"/>
                <a:ea typeface="Calibri"/>
                <a:cs typeface="Calibri"/>
                <a:sym typeface="Calibri"/>
              </a:rPr>
              <a:t>analyzed</a:t>
            </a:r>
            <a:endParaRPr sz="12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4"/>
          <p:cNvSpPr/>
          <p:nvPr/>
        </p:nvSpPr>
        <p:spPr>
          <a:xfrm>
            <a:off x="0" y="0"/>
            <a:ext cx="9144000" cy="652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8" name="Google Shape;328;p34"/>
          <p:cNvSpPr txBox="1"/>
          <p:nvPr/>
        </p:nvSpPr>
        <p:spPr>
          <a:xfrm>
            <a:off x="0" y="187755"/>
            <a:ext cx="91440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rgbClr val="3F3F3F"/>
                </a:solidFill>
                <a:latin typeface="Spectral"/>
                <a:ea typeface="Spectral"/>
                <a:cs typeface="Spectral"/>
                <a:sym typeface="Spectral"/>
              </a:rPr>
              <a:t>Thymio Platform Motion Tracking</a:t>
            </a:r>
            <a:endParaRPr sz="1800">
              <a:solidFill>
                <a:schemeClr val="dk1"/>
              </a:solidFill>
              <a:latin typeface="Spectral"/>
              <a:ea typeface="Spectral"/>
              <a:cs typeface="Spectral"/>
              <a:sym typeface="Spectral"/>
            </a:endParaRPr>
          </a:p>
        </p:txBody>
      </p:sp>
      <p:sp>
        <p:nvSpPr>
          <p:cNvPr id="329" name="Google Shape;329;p34"/>
          <p:cNvSpPr/>
          <p:nvPr/>
        </p:nvSpPr>
        <p:spPr>
          <a:xfrm>
            <a:off x="7649237" y="3378430"/>
            <a:ext cx="87600" cy="41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0" name="Google Shape;330;p34"/>
          <p:cNvSpPr/>
          <p:nvPr/>
        </p:nvSpPr>
        <p:spPr>
          <a:xfrm flipH="1">
            <a:off x="458869" y="1076938"/>
            <a:ext cx="40500" cy="3741300"/>
          </a:xfrm>
          <a:prstGeom prst="rect">
            <a:avLst/>
          </a:prstGeom>
          <a:solidFill>
            <a:srgbClr val="77B3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31" name="Google Shape;331;p34"/>
          <p:cNvPicPr preferRelativeResize="0"/>
          <p:nvPr/>
        </p:nvPicPr>
        <p:blipFill>
          <a:blip r:embed="rId3">
            <a:alphaModFix/>
          </a:blip>
          <a:stretch>
            <a:fillRect/>
          </a:stretch>
        </p:blipFill>
        <p:spPr>
          <a:xfrm>
            <a:off x="244068" y="485195"/>
            <a:ext cx="470268" cy="470288"/>
          </a:xfrm>
          <a:prstGeom prst="rect">
            <a:avLst/>
          </a:prstGeom>
          <a:noFill/>
          <a:ln>
            <a:noFill/>
          </a:ln>
        </p:spPr>
      </p:pic>
      <p:pic>
        <p:nvPicPr>
          <p:cNvPr id="332" name="Google Shape;332;p34" title="Video6_Tracking1_SmallEquilibriumDistanceAndBetaZero.mp4">
            <a:hlinkClick r:id="rId4"/>
          </p:cNvPr>
          <p:cNvPicPr preferRelativeResize="0"/>
          <p:nvPr/>
        </p:nvPicPr>
        <p:blipFill>
          <a:blip r:embed="rId5">
            <a:alphaModFix/>
          </a:blip>
          <a:stretch>
            <a:fillRect/>
          </a:stretch>
        </p:blipFill>
        <p:spPr>
          <a:xfrm>
            <a:off x="943894" y="736631"/>
            <a:ext cx="7256214" cy="40816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5"/>
          <p:cNvSpPr/>
          <p:nvPr/>
        </p:nvSpPr>
        <p:spPr>
          <a:xfrm>
            <a:off x="0" y="0"/>
            <a:ext cx="9144000" cy="652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9" name="Google Shape;339;p35"/>
          <p:cNvSpPr txBox="1"/>
          <p:nvPr/>
        </p:nvSpPr>
        <p:spPr>
          <a:xfrm>
            <a:off x="0" y="187755"/>
            <a:ext cx="9144000" cy="6234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en" sz="1800">
                <a:solidFill>
                  <a:srgbClr val="3F3F3F"/>
                </a:solidFill>
                <a:latin typeface="Spectral"/>
                <a:ea typeface="Spectral"/>
                <a:cs typeface="Spectral"/>
                <a:sym typeface="Spectral"/>
              </a:rPr>
              <a:t>Thymio Fishbowl</a:t>
            </a:r>
            <a:endParaRPr sz="1800">
              <a:solidFill>
                <a:schemeClr val="dk1"/>
              </a:solidFill>
              <a:latin typeface="Spectral"/>
              <a:ea typeface="Spectral"/>
              <a:cs typeface="Spectral"/>
              <a:sym typeface="Spectral"/>
            </a:endParaRPr>
          </a:p>
          <a:p>
            <a:pPr indent="0" lvl="0" marL="0" marR="0" rtl="0" algn="ctr">
              <a:spcBef>
                <a:spcPts val="0"/>
              </a:spcBef>
              <a:spcAft>
                <a:spcPts val="0"/>
              </a:spcAft>
              <a:buNone/>
            </a:pPr>
            <a:r>
              <a:t/>
            </a:r>
            <a:endParaRPr sz="1800">
              <a:solidFill>
                <a:srgbClr val="3F3F3F"/>
              </a:solidFill>
              <a:latin typeface="Spectral"/>
              <a:ea typeface="Spectral"/>
              <a:cs typeface="Spectral"/>
              <a:sym typeface="Spectral"/>
            </a:endParaRPr>
          </a:p>
        </p:txBody>
      </p:sp>
      <p:sp>
        <p:nvSpPr>
          <p:cNvPr id="340" name="Google Shape;340;p35"/>
          <p:cNvSpPr/>
          <p:nvPr/>
        </p:nvSpPr>
        <p:spPr>
          <a:xfrm>
            <a:off x="7649237" y="3378430"/>
            <a:ext cx="87600" cy="41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1" name="Google Shape;341;p35"/>
          <p:cNvSpPr/>
          <p:nvPr/>
        </p:nvSpPr>
        <p:spPr>
          <a:xfrm flipH="1">
            <a:off x="458869" y="1076938"/>
            <a:ext cx="40500" cy="3741300"/>
          </a:xfrm>
          <a:prstGeom prst="rect">
            <a:avLst/>
          </a:prstGeom>
          <a:solidFill>
            <a:srgbClr val="77B3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42" name="Google Shape;342;p35"/>
          <p:cNvPicPr preferRelativeResize="0"/>
          <p:nvPr/>
        </p:nvPicPr>
        <p:blipFill>
          <a:blip r:embed="rId3">
            <a:alphaModFix/>
          </a:blip>
          <a:stretch>
            <a:fillRect/>
          </a:stretch>
        </p:blipFill>
        <p:spPr>
          <a:xfrm>
            <a:off x="244068" y="485195"/>
            <a:ext cx="470268" cy="470288"/>
          </a:xfrm>
          <a:prstGeom prst="rect">
            <a:avLst/>
          </a:prstGeom>
          <a:noFill/>
          <a:ln>
            <a:noFill/>
          </a:ln>
        </p:spPr>
      </p:pic>
      <p:pic>
        <p:nvPicPr>
          <p:cNvPr id="343" name="Google Shape;343;p35"/>
          <p:cNvPicPr preferRelativeResize="0"/>
          <p:nvPr/>
        </p:nvPicPr>
        <p:blipFill>
          <a:blip r:embed="rId4">
            <a:alphaModFix/>
          </a:blip>
          <a:stretch>
            <a:fillRect/>
          </a:stretch>
        </p:blipFill>
        <p:spPr>
          <a:xfrm>
            <a:off x="1575799" y="1386900"/>
            <a:ext cx="3968276" cy="2977801"/>
          </a:xfrm>
          <a:prstGeom prst="rect">
            <a:avLst/>
          </a:prstGeom>
          <a:noFill/>
          <a:ln>
            <a:noFill/>
          </a:ln>
        </p:spPr>
      </p:pic>
      <p:sp>
        <p:nvSpPr>
          <p:cNvPr id="344" name="Google Shape;344;p35"/>
          <p:cNvSpPr/>
          <p:nvPr/>
        </p:nvSpPr>
        <p:spPr>
          <a:xfrm>
            <a:off x="3263700" y="1602450"/>
            <a:ext cx="497400" cy="47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35"/>
          <p:cNvPicPr preferRelativeResize="0"/>
          <p:nvPr/>
        </p:nvPicPr>
        <p:blipFill>
          <a:blip r:embed="rId5">
            <a:alphaModFix/>
          </a:blip>
          <a:stretch>
            <a:fillRect/>
          </a:stretch>
        </p:blipFill>
        <p:spPr>
          <a:xfrm>
            <a:off x="6119800" y="1958402"/>
            <a:ext cx="2050200" cy="1538475"/>
          </a:xfrm>
          <a:prstGeom prst="rect">
            <a:avLst/>
          </a:prstGeom>
          <a:noFill/>
          <a:ln cap="flat" cmpd="sng" w="28575">
            <a:solidFill>
              <a:schemeClr val="dk2"/>
            </a:solidFill>
            <a:prstDash val="solid"/>
            <a:round/>
            <a:headEnd len="sm" w="sm" type="none"/>
            <a:tailEnd len="sm" w="sm" type="none"/>
          </a:ln>
        </p:spPr>
      </p:pic>
      <p:cxnSp>
        <p:nvCxnSpPr>
          <p:cNvPr id="346" name="Google Shape;346;p35"/>
          <p:cNvCxnSpPr>
            <a:stCxn id="344" idx="3"/>
            <a:endCxn id="345" idx="1"/>
          </p:cNvCxnSpPr>
          <p:nvPr/>
        </p:nvCxnSpPr>
        <p:spPr>
          <a:xfrm>
            <a:off x="3761100" y="1837650"/>
            <a:ext cx="2358600" cy="890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p:nvPr/>
        </p:nvSpPr>
        <p:spPr>
          <a:xfrm>
            <a:off x="0" y="0"/>
            <a:ext cx="9144000" cy="6525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3" name="Google Shape;353;p36"/>
          <p:cNvSpPr txBox="1"/>
          <p:nvPr/>
        </p:nvSpPr>
        <p:spPr>
          <a:xfrm>
            <a:off x="0" y="187755"/>
            <a:ext cx="9144000" cy="6234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en" sz="1800">
                <a:solidFill>
                  <a:srgbClr val="3F3F3F"/>
                </a:solidFill>
                <a:latin typeface="Spectral"/>
                <a:ea typeface="Spectral"/>
                <a:cs typeface="Spectral"/>
                <a:sym typeface="Spectral"/>
              </a:rPr>
              <a:t>Thymio Fishbowl - Camera Forwarding and RT Status via Grafana</a:t>
            </a:r>
            <a:endParaRPr sz="1800">
              <a:solidFill>
                <a:schemeClr val="dk1"/>
              </a:solidFill>
              <a:latin typeface="Spectral"/>
              <a:ea typeface="Spectral"/>
              <a:cs typeface="Spectral"/>
              <a:sym typeface="Spectral"/>
            </a:endParaRPr>
          </a:p>
          <a:p>
            <a:pPr indent="0" lvl="0" marL="0" marR="0" rtl="0" algn="ctr">
              <a:spcBef>
                <a:spcPts val="0"/>
              </a:spcBef>
              <a:spcAft>
                <a:spcPts val="0"/>
              </a:spcAft>
              <a:buNone/>
            </a:pPr>
            <a:r>
              <a:t/>
            </a:r>
            <a:endParaRPr sz="1800">
              <a:solidFill>
                <a:srgbClr val="3F3F3F"/>
              </a:solidFill>
              <a:latin typeface="Spectral"/>
              <a:ea typeface="Spectral"/>
              <a:cs typeface="Spectral"/>
              <a:sym typeface="Spectral"/>
            </a:endParaRPr>
          </a:p>
        </p:txBody>
      </p:sp>
      <p:sp>
        <p:nvSpPr>
          <p:cNvPr id="354" name="Google Shape;354;p36"/>
          <p:cNvSpPr/>
          <p:nvPr/>
        </p:nvSpPr>
        <p:spPr>
          <a:xfrm>
            <a:off x="7649237" y="3378430"/>
            <a:ext cx="87600" cy="41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5" name="Google Shape;355;p36"/>
          <p:cNvSpPr/>
          <p:nvPr/>
        </p:nvSpPr>
        <p:spPr>
          <a:xfrm flipH="1">
            <a:off x="458869" y="1076938"/>
            <a:ext cx="40500" cy="3741300"/>
          </a:xfrm>
          <a:prstGeom prst="rect">
            <a:avLst/>
          </a:prstGeom>
          <a:solidFill>
            <a:srgbClr val="77B3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56" name="Google Shape;356;p36"/>
          <p:cNvPicPr preferRelativeResize="0"/>
          <p:nvPr/>
        </p:nvPicPr>
        <p:blipFill>
          <a:blip r:embed="rId3">
            <a:alphaModFix/>
          </a:blip>
          <a:stretch>
            <a:fillRect/>
          </a:stretch>
        </p:blipFill>
        <p:spPr>
          <a:xfrm>
            <a:off x="244068" y="485195"/>
            <a:ext cx="470268" cy="470288"/>
          </a:xfrm>
          <a:prstGeom prst="rect">
            <a:avLst/>
          </a:prstGeom>
          <a:noFill/>
          <a:ln>
            <a:noFill/>
          </a:ln>
        </p:spPr>
      </p:pic>
      <p:pic>
        <p:nvPicPr>
          <p:cNvPr id="357" name="Google Shape;357;p36" title="final_62d91de5253bf5007a5c7761_744907.mp4">
            <a:hlinkClick r:id="rId4"/>
          </p:cNvPr>
          <p:cNvPicPr preferRelativeResize="0"/>
          <p:nvPr/>
        </p:nvPicPr>
        <p:blipFill>
          <a:blip r:embed="rId5">
            <a:alphaModFix/>
          </a:blip>
          <a:stretch>
            <a:fillRect/>
          </a:stretch>
        </p:blipFill>
        <p:spPr>
          <a:xfrm>
            <a:off x="2125599" y="875699"/>
            <a:ext cx="5139600" cy="385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7598575" y="4204450"/>
            <a:ext cx="1545425" cy="939050"/>
          </a:xfrm>
          <a:prstGeom prst="rect">
            <a:avLst/>
          </a:prstGeom>
          <a:noFill/>
          <a:ln>
            <a:noFill/>
          </a:ln>
        </p:spPr>
      </p:pic>
      <p:sp>
        <p:nvSpPr>
          <p:cNvPr id="80" name="Google Shape;80;p16"/>
          <p:cNvSpPr txBox="1"/>
          <p:nvPr>
            <p:ph type="title"/>
          </p:nvPr>
        </p:nvSpPr>
        <p:spPr>
          <a:xfrm>
            <a:off x="269800" y="160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Roboto"/>
                <a:ea typeface="Roboto"/>
                <a:cs typeface="Roboto"/>
                <a:sym typeface="Roboto"/>
              </a:rPr>
              <a:t>Collective Shepherding Exploration-Exploitation 1</a:t>
            </a:r>
            <a:endParaRPr sz="2400">
              <a:highlight>
                <a:srgbClr val="FFFF00"/>
              </a:highlight>
              <a:latin typeface="Roboto Medium"/>
              <a:ea typeface="Roboto Medium"/>
              <a:cs typeface="Roboto Medium"/>
              <a:sym typeface="Roboto Medium"/>
            </a:endParaRPr>
          </a:p>
        </p:txBody>
      </p:sp>
      <p:pic>
        <p:nvPicPr>
          <p:cNvPr id="81" name="Google Shape;81;p16"/>
          <p:cNvPicPr preferRelativeResize="0"/>
          <p:nvPr/>
        </p:nvPicPr>
        <p:blipFill>
          <a:blip r:embed="rId4">
            <a:alphaModFix/>
          </a:blip>
          <a:stretch>
            <a:fillRect/>
          </a:stretch>
        </p:blipFill>
        <p:spPr>
          <a:xfrm>
            <a:off x="4333375" y="3248450"/>
            <a:ext cx="524550" cy="524550"/>
          </a:xfrm>
          <a:prstGeom prst="rect">
            <a:avLst/>
          </a:prstGeom>
          <a:noFill/>
          <a:ln>
            <a:noFill/>
          </a:ln>
        </p:spPr>
      </p:pic>
      <p:pic>
        <p:nvPicPr>
          <p:cNvPr id="82" name="Google Shape;82;p16"/>
          <p:cNvPicPr preferRelativeResize="0"/>
          <p:nvPr/>
        </p:nvPicPr>
        <p:blipFill>
          <a:blip r:embed="rId5">
            <a:alphaModFix/>
          </a:blip>
          <a:stretch>
            <a:fillRect/>
          </a:stretch>
        </p:blipFill>
        <p:spPr>
          <a:xfrm>
            <a:off x="2391900" y="898650"/>
            <a:ext cx="572700" cy="572700"/>
          </a:xfrm>
          <a:prstGeom prst="rect">
            <a:avLst/>
          </a:prstGeom>
          <a:noFill/>
          <a:ln>
            <a:noFill/>
          </a:ln>
        </p:spPr>
      </p:pic>
      <p:pic>
        <p:nvPicPr>
          <p:cNvPr id="83" name="Google Shape;83;p16"/>
          <p:cNvPicPr preferRelativeResize="0"/>
          <p:nvPr/>
        </p:nvPicPr>
        <p:blipFill>
          <a:blip r:embed="rId5">
            <a:alphaModFix/>
          </a:blip>
          <a:stretch>
            <a:fillRect/>
          </a:stretch>
        </p:blipFill>
        <p:spPr>
          <a:xfrm>
            <a:off x="3004600" y="2952750"/>
            <a:ext cx="572700" cy="572700"/>
          </a:xfrm>
          <a:prstGeom prst="rect">
            <a:avLst/>
          </a:prstGeom>
          <a:noFill/>
          <a:ln>
            <a:noFill/>
          </a:ln>
        </p:spPr>
      </p:pic>
      <p:pic>
        <p:nvPicPr>
          <p:cNvPr id="84" name="Google Shape;84;p16"/>
          <p:cNvPicPr preferRelativeResize="0"/>
          <p:nvPr/>
        </p:nvPicPr>
        <p:blipFill>
          <a:blip r:embed="rId5">
            <a:alphaModFix/>
          </a:blip>
          <a:stretch>
            <a:fillRect/>
          </a:stretch>
        </p:blipFill>
        <p:spPr>
          <a:xfrm>
            <a:off x="1819200" y="1990425"/>
            <a:ext cx="572700" cy="572700"/>
          </a:xfrm>
          <a:prstGeom prst="rect">
            <a:avLst/>
          </a:prstGeom>
          <a:noFill/>
          <a:ln>
            <a:noFill/>
          </a:ln>
        </p:spPr>
      </p:pic>
      <p:pic>
        <p:nvPicPr>
          <p:cNvPr id="85" name="Google Shape;85;p16"/>
          <p:cNvPicPr preferRelativeResize="0"/>
          <p:nvPr/>
        </p:nvPicPr>
        <p:blipFill>
          <a:blip r:embed="rId5">
            <a:alphaModFix/>
          </a:blip>
          <a:stretch>
            <a:fillRect/>
          </a:stretch>
        </p:blipFill>
        <p:spPr>
          <a:xfrm>
            <a:off x="1905175" y="1417725"/>
            <a:ext cx="572700" cy="572700"/>
          </a:xfrm>
          <a:prstGeom prst="rect">
            <a:avLst/>
          </a:prstGeom>
          <a:noFill/>
          <a:ln>
            <a:noFill/>
          </a:ln>
        </p:spPr>
      </p:pic>
      <p:pic>
        <p:nvPicPr>
          <p:cNvPr id="86" name="Google Shape;86;p16"/>
          <p:cNvPicPr preferRelativeResize="0"/>
          <p:nvPr/>
        </p:nvPicPr>
        <p:blipFill>
          <a:blip r:embed="rId5">
            <a:alphaModFix/>
          </a:blip>
          <a:stretch>
            <a:fillRect/>
          </a:stretch>
        </p:blipFill>
        <p:spPr>
          <a:xfrm>
            <a:off x="3840250" y="1317450"/>
            <a:ext cx="572700" cy="572700"/>
          </a:xfrm>
          <a:prstGeom prst="rect">
            <a:avLst/>
          </a:prstGeom>
          <a:noFill/>
          <a:ln>
            <a:noFill/>
          </a:ln>
        </p:spPr>
      </p:pic>
      <p:pic>
        <p:nvPicPr>
          <p:cNvPr id="87" name="Google Shape;87;p16"/>
          <p:cNvPicPr preferRelativeResize="0"/>
          <p:nvPr/>
        </p:nvPicPr>
        <p:blipFill>
          <a:blip r:embed="rId4">
            <a:alphaModFix/>
          </a:blip>
          <a:stretch>
            <a:fillRect/>
          </a:stretch>
        </p:blipFill>
        <p:spPr>
          <a:xfrm>
            <a:off x="3015000" y="1792675"/>
            <a:ext cx="524550" cy="524550"/>
          </a:xfrm>
          <a:prstGeom prst="rect">
            <a:avLst/>
          </a:prstGeom>
          <a:noFill/>
          <a:ln>
            <a:noFill/>
          </a:ln>
        </p:spPr>
      </p:pic>
      <p:pic>
        <p:nvPicPr>
          <p:cNvPr id="88" name="Google Shape;88;p16"/>
          <p:cNvPicPr preferRelativeResize="0"/>
          <p:nvPr/>
        </p:nvPicPr>
        <p:blipFill>
          <a:blip r:embed="rId4">
            <a:alphaModFix/>
          </a:blip>
          <a:stretch>
            <a:fillRect/>
          </a:stretch>
        </p:blipFill>
        <p:spPr>
          <a:xfrm>
            <a:off x="4333375" y="2563125"/>
            <a:ext cx="524550" cy="524550"/>
          </a:xfrm>
          <a:prstGeom prst="rect">
            <a:avLst/>
          </a:prstGeom>
          <a:noFill/>
          <a:ln>
            <a:noFill/>
          </a:ln>
        </p:spPr>
      </p:pic>
      <p:pic>
        <p:nvPicPr>
          <p:cNvPr id="89" name="Google Shape;89;p16"/>
          <p:cNvPicPr preferRelativeResize="0"/>
          <p:nvPr/>
        </p:nvPicPr>
        <p:blipFill>
          <a:blip r:embed="rId4">
            <a:alphaModFix/>
          </a:blip>
          <a:stretch>
            <a:fillRect/>
          </a:stretch>
        </p:blipFill>
        <p:spPr>
          <a:xfrm>
            <a:off x="5414200" y="3035550"/>
            <a:ext cx="524550" cy="524550"/>
          </a:xfrm>
          <a:prstGeom prst="rect">
            <a:avLst/>
          </a:prstGeom>
          <a:noFill/>
          <a:ln>
            <a:noFill/>
          </a:ln>
        </p:spPr>
      </p:pic>
      <p:pic>
        <p:nvPicPr>
          <p:cNvPr id="90" name="Google Shape;90;p16"/>
          <p:cNvPicPr preferRelativeResize="0"/>
          <p:nvPr/>
        </p:nvPicPr>
        <p:blipFill>
          <a:blip r:embed="rId5">
            <a:alphaModFix/>
          </a:blip>
          <a:stretch>
            <a:fillRect/>
          </a:stretch>
        </p:blipFill>
        <p:spPr>
          <a:xfrm>
            <a:off x="4384300" y="1744525"/>
            <a:ext cx="572700" cy="572700"/>
          </a:xfrm>
          <a:prstGeom prst="rect">
            <a:avLst/>
          </a:prstGeom>
          <a:noFill/>
          <a:ln>
            <a:noFill/>
          </a:ln>
        </p:spPr>
      </p:pic>
      <p:sp>
        <p:nvSpPr>
          <p:cNvPr id="91" name="Google Shape;91;p16"/>
          <p:cNvSpPr/>
          <p:nvPr/>
        </p:nvSpPr>
        <p:spPr>
          <a:xfrm>
            <a:off x="3226625" y="1471350"/>
            <a:ext cx="2715900" cy="2555700"/>
          </a:xfrm>
          <a:prstGeom prst="ellipse">
            <a:avLst/>
          </a:prstGeom>
          <a:solidFill>
            <a:srgbClr val="0020FF">
              <a:alpha val="6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4375550" y="2069775"/>
            <a:ext cx="2715900" cy="2555700"/>
          </a:xfrm>
          <a:prstGeom prst="ellipse">
            <a:avLst/>
          </a:prstGeom>
          <a:solidFill>
            <a:srgbClr val="0020FF">
              <a:alpha val="6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3226625" y="2232875"/>
            <a:ext cx="2715900" cy="2555700"/>
          </a:xfrm>
          <a:prstGeom prst="ellipse">
            <a:avLst/>
          </a:prstGeom>
          <a:solidFill>
            <a:srgbClr val="0020FF">
              <a:alpha val="6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2012025" y="848075"/>
            <a:ext cx="2715900" cy="2555700"/>
          </a:xfrm>
          <a:prstGeom prst="ellipse">
            <a:avLst/>
          </a:prstGeom>
          <a:solidFill>
            <a:srgbClr val="0020FF">
              <a:alpha val="6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7598575" y="4204450"/>
            <a:ext cx="1545425" cy="939050"/>
          </a:xfrm>
          <a:prstGeom prst="rect">
            <a:avLst/>
          </a:prstGeom>
          <a:noFill/>
          <a:ln>
            <a:noFill/>
          </a:ln>
        </p:spPr>
      </p:pic>
      <p:sp>
        <p:nvSpPr>
          <p:cNvPr id="100" name="Google Shape;100;p17"/>
          <p:cNvSpPr txBox="1"/>
          <p:nvPr>
            <p:ph type="title"/>
          </p:nvPr>
        </p:nvSpPr>
        <p:spPr>
          <a:xfrm>
            <a:off x="269800" y="160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latin typeface="Roboto"/>
                <a:ea typeface="Roboto"/>
                <a:cs typeface="Roboto"/>
                <a:sym typeface="Roboto"/>
              </a:rPr>
              <a:t>Collective Shepherding Exploration-Exploitation 2 </a:t>
            </a:r>
            <a:endParaRPr sz="2400">
              <a:highlight>
                <a:srgbClr val="FFFF00"/>
              </a:highlight>
              <a:latin typeface="Roboto Medium"/>
              <a:ea typeface="Roboto Medium"/>
              <a:cs typeface="Roboto Medium"/>
              <a:sym typeface="Roboto Medium"/>
            </a:endParaRPr>
          </a:p>
        </p:txBody>
      </p:sp>
      <p:pic>
        <p:nvPicPr>
          <p:cNvPr id="101" name="Google Shape;101;p17"/>
          <p:cNvPicPr preferRelativeResize="0"/>
          <p:nvPr/>
        </p:nvPicPr>
        <p:blipFill>
          <a:blip r:embed="rId4">
            <a:alphaModFix/>
          </a:blip>
          <a:stretch>
            <a:fillRect/>
          </a:stretch>
        </p:blipFill>
        <p:spPr>
          <a:xfrm flipH="1">
            <a:off x="4200150" y="3471700"/>
            <a:ext cx="572700" cy="572700"/>
          </a:xfrm>
          <a:prstGeom prst="rect">
            <a:avLst/>
          </a:prstGeom>
          <a:noFill/>
          <a:ln>
            <a:noFill/>
          </a:ln>
        </p:spPr>
      </p:pic>
      <p:pic>
        <p:nvPicPr>
          <p:cNvPr id="102" name="Google Shape;102;p17"/>
          <p:cNvPicPr preferRelativeResize="0"/>
          <p:nvPr/>
        </p:nvPicPr>
        <p:blipFill>
          <a:blip r:embed="rId5">
            <a:alphaModFix/>
          </a:blip>
          <a:stretch>
            <a:fillRect/>
          </a:stretch>
        </p:blipFill>
        <p:spPr>
          <a:xfrm flipH="1">
            <a:off x="3179100" y="1048700"/>
            <a:ext cx="524550" cy="524550"/>
          </a:xfrm>
          <a:prstGeom prst="rect">
            <a:avLst/>
          </a:prstGeom>
          <a:noFill/>
          <a:ln>
            <a:noFill/>
          </a:ln>
        </p:spPr>
      </p:pic>
      <p:pic>
        <p:nvPicPr>
          <p:cNvPr id="103" name="Google Shape;103;p17"/>
          <p:cNvPicPr preferRelativeResize="0"/>
          <p:nvPr/>
        </p:nvPicPr>
        <p:blipFill>
          <a:blip r:embed="rId4">
            <a:alphaModFix/>
          </a:blip>
          <a:stretch>
            <a:fillRect/>
          </a:stretch>
        </p:blipFill>
        <p:spPr>
          <a:xfrm>
            <a:off x="3694500" y="3773000"/>
            <a:ext cx="572700" cy="572700"/>
          </a:xfrm>
          <a:prstGeom prst="rect">
            <a:avLst/>
          </a:prstGeom>
          <a:noFill/>
          <a:ln>
            <a:noFill/>
          </a:ln>
        </p:spPr>
      </p:pic>
      <p:sp>
        <p:nvSpPr>
          <p:cNvPr id="104" name="Google Shape;104;p17"/>
          <p:cNvSpPr/>
          <p:nvPr/>
        </p:nvSpPr>
        <p:spPr>
          <a:xfrm>
            <a:off x="-2571675" y="1217300"/>
            <a:ext cx="2715900" cy="2555700"/>
          </a:xfrm>
          <a:prstGeom prst="ellipse">
            <a:avLst/>
          </a:prstGeom>
          <a:solidFill>
            <a:srgbClr val="0020FF">
              <a:alpha val="6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7"/>
          <p:cNvPicPr preferRelativeResize="0"/>
          <p:nvPr/>
        </p:nvPicPr>
        <p:blipFill>
          <a:blip r:embed="rId4">
            <a:alphaModFix/>
          </a:blip>
          <a:stretch>
            <a:fillRect/>
          </a:stretch>
        </p:blipFill>
        <p:spPr>
          <a:xfrm flipH="1">
            <a:off x="3929413" y="2997375"/>
            <a:ext cx="572700" cy="572700"/>
          </a:xfrm>
          <a:prstGeom prst="rect">
            <a:avLst/>
          </a:prstGeom>
          <a:noFill/>
          <a:ln>
            <a:noFill/>
          </a:ln>
        </p:spPr>
      </p:pic>
      <p:pic>
        <p:nvPicPr>
          <p:cNvPr id="106" name="Google Shape;106;p17"/>
          <p:cNvPicPr preferRelativeResize="0"/>
          <p:nvPr/>
        </p:nvPicPr>
        <p:blipFill>
          <a:blip r:embed="rId4">
            <a:alphaModFix/>
          </a:blip>
          <a:stretch>
            <a:fillRect/>
          </a:stretch>
        </p:blipFill>
        <p:spPr>
          <a:xfrm flipH="1">
            <a:off x="3356713" y="3148300"/>
            <a:ext cx="572700" cy="572700"/>
          </a:xfrm>
          <a:prstGeom prst="rect">
            <a:avLst/>
          </a:prstGeom>
          <a:noFill/>
          <a:ln>
            <a:noFill/>
          </a:ln>
        </p:spPr>
      </p:pic>
      <p:pic>
        <p:nvPicPr>
          <p:cNvPr id="107" name="Google Shape;107;p17"/>
          <p:cNvPicPr preferRelativeResize="0"/>
          <p:nvPr/>
        </p:nvPicPr>
        <p:blipFill>
          <a:blip r:embed="rId5">
            <a:alphaModFix/>
          </a:blip>
          <a:stretch>
            <a:fillRect/>
          </a:stretch>
        </p:blipFill>
        <p:spPr>
          <a:xfrm flipH="1">
            <a:off x="2686088" y="3632650"/>
            <a:ext cx="524550" cy="524550"/>
          </a:xfrm>
          <a:prstGeom prst="rect">
            <a:avLst/>
          </a:prstGeom>
          <a:noFill/>
          <a:ln>
            <a:noFill/>
          </a:ln>
        </p:spPr>
      </p:pic>
      <p:pic>
        <p:nvPicPr>
          <p:cNvPr id="108" name="Google Shape;108;p17"/>
          <p:cNvPicPr preferRelativeResize="0"/>
          <p:nvPr/>
        </p:nvPicPr>
        <p:blipFill>
          <a:blip r:embed="rId5">
            <a:alphaModFix/>
          </a:blip>
          <a:stretch>
            <a:fillRect/>
          </a:stretch>
        </p:blipFill>
        <p:spPr>
          <a:xfrm flipH="1">
            <a:off x="2861725" y="2571750"/>
            <a:ext cx="524550" cy="524550"/>
          </a:xfrm>
          <a:prstGeom prst="rect">
            <a:avLst/>
          </a:prstGeom>
          <a:noFill/>
          <a:ln>
            <a:noFill/>
          </a:ln>
        </p:spPr>
      </p:pic>
      <p:sp>
        <p:nvSpPr>
          <p:cNvPr id="109" name="Google Shape;109;p17"/>
          <p:cNvSpPr/>
          <p:nvPr/>
        </p:nvSpPr>
        <p:spPr>
          <a:xfrm>
            <a:off x="3856050" y="1889050"/>
            <a:ext cx="572700" cy="524400"/>
          </a:xfrm>
          <a:prstGeom prst="rect">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3627450" y="2193850"/>
            <a:ext cx="572700" cy="524400"/>
          </a:xfrm>
          <a:prstGeom prst="rect">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4389450" y="2270050"/>
            <a:ext cx="572700" cy="524400"/>
          </a:xfrm>
          <a:prstGeom prst="rect">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7051375" y="2929775"/>
            <a:ext cx="572700" cy="524400"/>
          </a:xfrm>
          <a:prstGeom prst="rect">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4694250" y="2651050"/>
            <a:ext cx="572700" cy="524400"/>
          </a:xfrm>
          <a:prstGeom prst="rect">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5151450" y="2955850"/>
            <a:ext cx="572700" cy="524400"/>
          </a:xfrm>
          <a:prstGeom prst="rect">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5532450" y="2803450"/>
            <a:ext cx="572700" cy="524400"/>
          </a:xfrm>
          <a:prstGeom prst="rect">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5679575" y="3175450"/>
            <a:ext cx="572700" cy="524400"/>
          </a:xfrm>
          <a:prstGeom prst="rect">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5585650" y="969288"/>
            <a:ext cx="1613400" cy="155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target area</a:t>
            </a:r>
            <a:endParaRPr/>
          </a:p>
        </p:txBody>
      </p:sp>
      <p:sp>
        <p:nvSpPr>
          <p:cNvPr id="118" name="Google Shape;118;p17"/>
          <p:cNvSpPr/>
          <p:nvPr/>
        </p:nvSpPr>
        <p:spPr>
          <a:xfrm>
            <a:off x="4975850" y="3131375"/>
            <a:ext cx="1651225" cy="1163375"/>
          </a:xfrm>
          <a:custGeom>
            <a:rect b="b" l="l" r="r" t="t"/>
            <a:pathLst>
              <a:path extrusionOk="0" h="46535" w="66049">
                <a:moveTo>
                  <a:pt x="0" y="42135"/>
                </a:moveTo>
                <a:cubicBezTo>
                  <a:pt x="7758" y="44721"/>
                  <a:pt x="16176" y="44567"/>
                  <a:pt x="24294" y="45551"/>
                </a:cubicBezTo>
                <a:cubicBezTo>
                  <a:pt x="33506" y="46667"/>
                  <a:pt x="44047" y="47668"/>
                  <a:pt x="52004" y="42894"/>
                </a:cubicBezTo>
                <a:cubicBezTo>
                  <a:pt x="64905" y="35154"/>
                  <a:pt x="66049" y="15045"/>
                  <a:pt x="66049" y="0"/>
                </a:cubicBezTo>
              </a:path>
            </a:pathLst>
          </a:custGeom>
          <a:noFill/>
          <a:ln cap="flat" cmpd="sng" w="9525">
            <a:solidFill>
              <a:schemeClr val="dk2"/>
            </a:solidFill>
            <a:prstDash val="solid"/>
            <a:round/>
            <a:headEnd len="med" w="med" type="none"/>
            <a:tailEnd len="med" w="med" type="stealth"/>
          </a:ln>
        </p:spPr>
      </p:sp>
      <p:sp>
        <p:nvSpPr>
          <p:cNvPr id="119" name="Google Shape;119;p17"/>
          <p:cNvSpPr/>
          <p:nvPr/>
        </p:nvSpPr>
        <p:spPr>
          <a:xfrm>
            <a:off x="3353075" y="1508875"/>
            <a:ext cx="1860025" cy="493475"/>
          </a:xfrm>
          <a:custGeom>
            <a:rect b="b" l="l" r="r" t="t"/>
            <a:pathLst>
              <a:path extrusionOk="0" h="19739" w="74401">
                <a:moveTo>
                  <a:pt x="0" y="19739"/>
                </a:moveTo>
                <a:cubicBezTo>
                  <a:pt x="18149" y="1602"/>
                  <a:pt x="48743" y="0"/>
                  <a:pt x="74401" y="0"/>
                </a:cubicBezTo>
              </a:path>
            </a:pathLst>
          </a:custGeom>
          <a:noFill/>
          <a:ln cap="flat" cmpd="sng" w="9525">
            <a:solidFill>
              <a:schemeClr val="dk2"/>
            </a:solidFill>
            <a:prstDash val="solid"/>
            <a:round/>
            <a:headEnd len="med" w="med" type="none"/>
            <a:tailEnd len="med" w="med" type="triangle"/>
          </a:ln>
        </p:spPr>
      </p:sp>
      <p:sp>
        <p:nvSpPr>
          <p:cNvPr id="120" name="Google Shape;120;p17"/>
          <p:cNvSpPr txBox="1"/>
          <p:nvPr/>
        </p:nvSpPr>
        <p:spPr>
          <a:xfrm>
            <a:off x="3856050" y="777425"/>
            <a:ext cx="3348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a:t>
            </a:r>
            <a:endParaRPr b="1" sz="2800"/>
          </a:p>
        </p:txBody>
      </p:sp>
      <p:sp>
        <p:nvSpPr>
          <p:cNvPr id="121" name="Google Shape;121;p17"/>
          <p:cNvSpPr txBox="1"/>
          <p:nvPr/>
        </p:nvSpPr>
        <p:spPr>
          <a:xfrm>
            <a:off x="4772850" y="4294750"/>
            <a:ext cx="3348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a:t>
            </a:r>
            <a:endParaRPr b="1"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314325" y="0"/>
            <a:ext cx="7981800" cy="1171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b="1" lang="en" sz="3000"/>
              <a:t>Integration</a:t>
            </a:r>
            <a:r>
              <a:rPr lang="en" sz="2400"/>
              <a:t> of various components of collective intelligence</a:t>
            </a:r>
            <a:endParaRPr sz="2400"/>
          </a:p>
        </p:txBody>
      </p:sp>
      <p:pic>
        <p:nvPicPr>
          <p:cNvPr id="128" name="Google Shape;128;p18"/>
          <p:cNvPicPr preferRelativeResize="0"/>
          <p:nvPr/>
        </p:nvPicPr>
        <p:blipFill rotWithShape="1">
          <a:blip r:embed="rId3">
            <a:alphaModFix/>
          </a:blip>
          <a:srcRect b="0" l="0" r="0" t="0"/>
          <a:stretch/>
        </p:blipFill>
        <p:spPr>
          <a:xfrm>
            <a:off x="7875926" y="4460691"/>
            <a:ext cx="1268072" cy="682808"/>
          </a:xfrm>
          <a:prstGeom prst="rect">
            <a:avLst/>
          </a:prstGeom>
          <a:noFill/>
          <a:ln>
            <a:noFill/>
          </a:ln>
        </p:spPr>
      </p:pic>
      <p:sp>
        <p:nvSpPr>
          <p:cNvPr id="129" name="Google Shape;129;p18"/>
          <p:cNvSpPr txBox="1"/>
          <p:nvPr>
            <p:ph idx="1" type="body"/>
          </p:nvPr>
        </p:nvSpPr>
        <p:spPr>
          <a:xfrm>
            <a:off x="314325" y="885825"/>
            <a:ext cx="5572800" cy="1514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t/>
            </a:r>
            <a:endParaRPr/>
          </a:p>
          <a:p>
            <a:pPr indent="-279400" lvl="0" marL="342900" rtl="0" algn="l">
              <a:lnSpc>
                <a:spcPct val="90000"/>
              </a:lnSpc>
              <a:spcBef>
                <a:spcPts val="0"/>
              </a:spcBef>
              <a:spcAft>
                <a:spcPts val="0"/>
              </a:spcAft>
              <a:buClr>
                <a:schemeClr val="dk1"/>
              </a:buClr>
              <a:buSzPts val="1400"/>
              <a:buChar char="●"/>
            </a:pPr>
            <a:r>
              <a:rPr b="1" lang="en"/>
              <a:t>Adaptive</a:t>
            </a:r>
            <a:r>
              <a:rPr lang="en"/>
              <a:t> self-organization</a:t>
            </a:r>
            <a:endParaRPr/>
          </a:p>
          <a:p>
            <a:pPr indent="-279400" lvl="0" marL="342900" rtl="0" algn="l">
              <a:lnSpc>
                <a:spcPct val="90000"/>
              </a:lnSpc>
              <a:spcBef>
                <a:spcPts val="800"/>
              </a:spcBef>
              <a:spcAft>
                <a:spcPts val="0"/>
              </a:spcAft>
              <a:buClr>
                <a:schemeClr val="dk1"/>
              </a:buClr>
              <a:buSzPts val="1400"/>
              <a:buChar char="●"/>
            </a:pPr>
            <a:r>
              <a:rPr b="1" lang="en"/>
              <a:t>Collective</a:t>
            </a:r>
            <a:r>
              <a:rPr lang="en"/>
              <a:t> information processing</a:t>
            </a:r>
            <a:endParaRPr/>
          </a:p>
          <a:p>
            <a:pPr indent="-279400" lvl="0" marL="342900" rtl="0" algn="l">
              <a:lnSpc>
                <a:spcPct val="90000"/>
              </a:lnSpc>
              <a:spcBef>
                <a:spcPts val="800"/>
              </a:spcBef>
              <a:spcAft>
                <a:spcPts val="1200"/>
              </a:spcAft>
              <a:buClr>
                <a:schemeClr val="dk1"/>
              </a:buClr>
              <a:buSzPts val="1400"/>
              <a:buChar char="●"/>
            </a:pPr>
            <a:r>
              <a:rPr b="1" lang="en"/>
              <a:t>Collective decision making </a:t>
            </a:r>
            <a:r>
              <a:rPr lang="en"/>
              <a:t>and problem solving</a:t>
            </a:r>
            <a:endParaRPr/>
          </a:p>
        </p:txBody>
      </p:sp>
      <p:sp>
        <p:nvSpPr>
          <p:cNvPr id="130" name="Google Shape;130;p18"/>
          <p:cNvSpPr txBox="1"/>
          <p:nvPr/>
        </p:nvSpPr>
        <p:spPr>
          <a:xfrm>
            <a:off x="314325" y="3038475"/>
            <a:ext cx="4524000" cy="19527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1500"/>
              <a:buFont typeface="Arial"/>
              <a:buChar char="•"/>
            </a:pPr>
            <a:r>
              <a:rPr lang="en" sz="1500">
                <a:solidFill>
                  <a:schemeClr val="dk1"/>
                </a:solidFill>
                <a:latin typeface="Roboto Light"/>
                <a:ea typeface="Roboto Light"/>
                <a:cs typeface="Roboto Light"/>
                <a:sym typeface="Roboto Light"/>
              </a:rPr>
              <a:t>Relevant components from </a:t>
            </a:r>
            <a:r>
              <a:rPr b="1" lang="en" sz="1500">
                <a:solidFill>
                  <a:srgbClr val="0070C0"/>
                </a:solidFill>
                <a:latin typeface="Roboto Light"/>
                <a:ea typeface="Roboto Light"/>
                <a:cs typeface="Roboto Light"/>
                <a:sym typeface="Roboto Light"/>
              </a:rPr>
              <a:t>other behaviors</a:t>
            </a:r>
            <a:r>
              <a:rPr lang="en" sz="1500">
                <a:solidFill>
                  <a:schemeClr val="dk1"/>
                </a:solidFill>
                <a:latin typeface="Roboto Light"/>
                <a:ea typeface="Roboto Light"/>
                <a:cs typeface="Roboto Light"/>
                <a:sym typeface="Roboto Light"/>
              </a:rPr>
              <a:t>:</a:t>
            </a:r>
            <a:endParaRPr sz="1100"/>
          </a:p>
          <a:p>
            <a:pPr indent="-279400" lvl="0" marL="342900" marR="0" rtl="0" algn="l">
              <a:lnSpc>
                <a:spcPct val="90000"/>
              </a:lnSpc>
              <a:spcBef>
                <a:spcPts val="1000"/>
              </a:spcBef>
              <a:spcAft>
                <a:spcPts val="0"/>
              </a:spcAft>
              <a:buClr>
                <a:schemeClr val="dk1"/>
              </a:buClr>
              <a:buSzPts val="1400"/>
              <a:buFont typeface="Arial"/>
              <a:buChar char="●"/>
            </a:pPr>
            <a:r>
              <a:rPr lang="en" sz="1500">
                <a:solidFill>
                  <a:schemeClr val="dk1"/>
                </a:solidFill>
                <a:latin typeface="Roboto Light"/>
                <a:ea typeface="Roboto Light"/>
                <a:cs typeface="Roboto Light"/>
                <a:sym typeface="Roboto Light"/>
              </a:rPr>
              <a:t>Joint </a:t>
            </a:r>
            <a:r>
              <a:rPr i="1" lang="en" sz="1500">
                <a:solidFill>
                  <a:schemeClr val="dk1"/>
                </a:solidFill>
                <a:latin typeface="Roboto Light"/>
                <a:ea typeface="Roboto Light"/>
                <a:cs typeface="Roboto Light"/>
                <a:sym typeface="Roboto Light"/>
              </a:rPr>
              <a:t>action</a:t>
            </a:r>
            <a:r>
              <a:rPr lang="en" sz="1500">
                <a:solidFill>
                  <a:schemeClr val="dk1"/>
                </a:solidFill>
                <a:latin typeface="Roboto Light"/>
                <a:ea typeface="Roboto Light"/>
                <a:cs typeface="Roboto Light"/>
                <a:sym typeface="Roboto Light"/>
              </a:rPr>
              <a:t> and multimodal </a:t>
            </a:r>
            <a:r>
              <a:rPr i="1" lang="en" sz="1500">
                <a:solidFill>
                  <a:schemeClr val="dk1"/>
                </a:solidFill>
                <a:latin typeface="Roboto Light"/>
                <a:ea typeface="Roboto Light"/>
                <a:cs typeface="Roboto Light"/>
                <a:sym typeface="Roboto Light"/>
              </a:rPr>
              <a:t>communication</a:t>
            </a:r>
            <a:endParaRPr sz="1100"/>
          </a:p>
          <a:p>
            <a:pPr indent="-279400" lvl="0" marL="342900" marR="0" rtl="0" algn="l">
              <a:lnSpc>
                <a:spcPct val="90000"/>
              </a:lnSpc>
              <a:spcBef>
                <a:spcPts val="800"/>
              </a:spcBef>
              <a:spcAft>
                <a:spcPts val="0"/>
              </a:spcAft>
              <a:buClr>
                <a:schemeClr val="dk1"/>
              </a:buClr>
              <a:buSzPts val="1400"/>
              <a:buFont typeface="Arial"/>
              <a:buChar char="●"/>
            </a:pPr>
            <a:r>
              <a:rPr i="1" lang="en" sz="1500">
                <a:solidFill>
                  <a:schemeClr val="dk1"/>
                </a:solidFill>
                <a:latin typeface="Roboto Light"/>
                <a:ea typeface="Roboto Light"/>
                <a:cs typeface="Roboto Light"/>
                <a:sym typeface="Roboto Light"/>
              </a:rPr>
              <a:t>Anticipation</a:t>
            </a:r>
            <a:r>
              <a:rPr lang="en" sz="1500">
                <a:solidFill>
                  <a:schemeClr val="dk1"/>
                </a:solidFill>
                <a:latin typeface="Roboto Light"/>
                <a:ea typeface="Roboto Light"/>
                <a:cs typeface="Roboto Light"/>
                <a:sym typeface="Roboto Light"/>
              </a:rPr>
              <a:t>, </a:t>
            </a:r>
            <a:r>
              <a:rPr i="1" lang="en" sz="1500">
                <a:solidFill>
                  <a:schemeClr val="dk1"/>
                </a:solidFill>
                <a:latin typeface="Roboto Light"/>
                <a:ea typeface="Roboto Light"/>
                <a:cs typeface="Roboto Light"/>
                <a:sym typeface="Roboto Light"/>
              </a:rPr>
              <a:t>prediction</a:t>
            </a:r>
            <a:r>
              <a:rPr lang="en" sz="1500">
                <a:solidFill>
                  <a:schemeClr val="dk1"/>
                </a:solidFill>
                <a:latin typeface="Roboto Light"/>
                <a:ea typeface="Roboto Light"/>
                <a:cs typeface="Roboto Light"/>
                <a:sym typeface="Roboto Light"/>
              </a:rPr>
              <a:t> and </a:t>
            </a:r>
            <a:r>
              <a:rPr i="1" lang="en" sz="1500">
                <a:solidFill>
                  <a:schemeClr val="dk1"/>
                </a:solidFill>
                <a:latin typeface="Roboto Light"/>
                <a:ea typeface="Roboto Light"/>
                <a:cs typeface="Roboto Light"/>
                <a:sym typeface="Roboto Light"/>
              </a:rPr>
              <a:t>self-other distinction</a:t>
            </a:r>
            <a:endParaRPr sz="1100"/>
          </a:p>
          <a:p>
            <a:pPr indent="-279400" lvl="0" marL="342900" marR="0" rtl="0" algn="l">
              <a:lnSpc>
                <a:spcPct val="90000"/>
              </a:lnSpc>
              <a:spcBef>
                <a:spcPts val="800"/>
              </a:spcBef>
              <a:spcAft>
                <a:spcPts val="0"/>
              </a:spcAft>
              <a:buClr>
                <a:schemeClr val="dk1"/>
              </a:buClr>
              <a:buSzPts val="1400"/>
              <a:buFont typeface="Arial"/>
              <a:buChar char="●"/>
            </a:pPr>
            <a:r>
              <a:rPr i="1" lang="en" sz="1500">
                <a:solidFill>
                  <a:schemeClr val="dk1"/>
                </a:solidFill>
                <a:latin typeface="Roboto Light"/>
                <a:ea typeface="Roboto Light"/>
                <a:cs typeface="Roboto Light"/>
                <a:sym typeface="Roboto Light"/>
              </a:rPr>
              <a:t>Social responsiveness</a:t>
            </a:r>
            <a:endParaRPr sz="1500">
              <a:solidFill>
                <a:schemeClr val="dk1"/>
              </a:solidFill>
              <a:latin typeface="Roboto Light"/>
              <a:ea typeface="Roboto Light"/>
              <a:cs typeface="Roboto Light"/>
              <a:sym typeface="Roboto Light"/>
            </a:endParaRPr>
          </a:p>
          <a:p>
            <a:pPr indent="-279400" lvl="0" marL="342900" marR="0" rtl="0" algn="l">
              <a:lnSpc>
                <a:spcPct val="90000"/>
              </a:lnSpc>
              <a:spcBef>
                <a:spcPts val="800"/>
              </a:spcBef>
              <a:spcAft>
                <a:spcPts val="0"/>
              </a:spcAft>
              <a:buClr>
                <a:schemeClr val="dk1"/>
              </a:buClr>
              <a:buSzPts val="1400"/>
              <a:buFont typeface="Arial"/>
              <a:buChar char="●"/>
            </a:pPr>
            <a:r>
              <a:rPr lang="en" sz="1500">
                <a:solidFill>
                  <a:schemeClr val="dk1"/>
                </a:solidFill>
                <a:latin typeface="Roboto Light"/>
                <a:ea typeface="Roboto Light"/>
                <a:cs typeface="Roboto Light"/>
                <a:sym typeface="Roboto Light"/>
              </a:rPr>
              <a:t>(Interactive) Perception</a:t>
            </a:r>
            <a:endParaRPr sz="1100"/>
          </a:p>
          <a:p>
            <a:pPr indent="-279400" lvl="0" marL="342900" marR="0" rtl="0" algn="l">
              <a:lnSpc>
                <a:spcPct val="90000"/>
              </a:lnSpc>
              <a:spcBef>
                <a:spcPts val="800"/>
              </a:spcBef>
              <a:spcAft>
                <a:spcPts val="0"/>
              </a:spcAft>
              <a:buClr>
                <a:schemeClr val="dk1"/>
              </a:buClr>
              <a:buSzPts val="1400"/>
              <a:buFont typeface="Roboto Light"/>
              <a:buChar char="●"/>
            </a:pPr>
            <a:r>
              <a:rPr lang="en" sz="1500">
                <a:solidFill>
                  <a:schemeClr val="dk1"/>
                </a:solidFill>
                <a:latin typeface="Roboto Light"/>
                <a:ea typeface="Roboto Light"/>
                <a:cs typeface="Roboto Light"/>
                <a:sym typeface="Roboto Light"/>
              </a:rPr>
              <a:t>...</a:t>
            </a:r>
            <a:endParaRPr sz="1100"/>
          </a:p>
        </p:txBody>
      </p:sp>
      <p:sp>
        <p:nvSpPr>
          <p:cNvPr id="131" name="Google Shape;131;p18"/>
          <p:cNvSpPr/>
          <p:nvPr/>
        </p:nvSpPr>
        <p:spPr>
          <a:xfrm>
            <a:off x="6999750" y="2296650"/>
            <a:ext cx="1585800" cy="107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Integration project</a:t>
            </a:r>
            <a:endParaRPr/>
          </a:p>
        </p:txBody>
      </p:sp>
      <p:sp>
        <p:nvSpPr>
          <p:cNvPr id="132" name="Google Shape;132;p18"/>
          <p:cNvSpPr/>
          <p:nvPr/>
        </p:nvSpPr>
        <p:spPr>
          <a:xfrm>
            <a:off x="6321925" y="1803225"/>
            <a:ext cx="381000" cy="3651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8"/>
          <p:cNvCxnSpPr>
            <a:stCxn id="132" idx="4"/>
            <a:endCxn id="131" idx="2"/>
          </p:cNvCxnSpPr>
          <p:nvPr/>
        </p:nvCxnSpPr>
        <p:spPr>
          <a:xfrm flipH="1" rot="-5400000">
            <a:off x="6423325" y="2257425"/>
            <a:ext cx="665400" cy="487200"/>
          </a:xfrm>
          <a:prstGeom prst="curvedConnector2">
            <a:avLst/>
          </a:prstGeom>
          <a:noFill/>
          <a:ln cap="flat" cmpd="sng" w="9525">
            <a:solidFill>
              <a:schemeClr val="dk2"/>
            </a:solidFill>
            <a:prstDash val="solid"/>
            <a:round/>
            <a:headEnd len="med" w="med" type="none"/>
            <a:tailEnd len="med" w="med" type="triangle"/>
          </a:ln>
        </p:spPr>
      </p:cxnSp>
      <p:sp>
        <p:nvSpPr>
          <p:cNvPr id="134" name="Google Shape;134;p18"/>
          <p:cNvSpPr/>
          <p:nvPr/>
        </p:nvSpPr>
        <p:spPr>
          <a:xfrm>
            <a:off x="6904000" y="1647825"/>
            <a:ext cx="381000" cy="3651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7602150" y="1653450"/>
            <a:ext cx="381000" cy="3651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8585550" y="1933500"/>
            <a:ext cx="381000" cy="3651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8"/>
          <p:cNvCxnSpPr>
            <a:stCxn id="134" idx="4"/>
            <a:endCxn id="131" idx="1"/>
          </p:cNvCxnSpPr>
          <p:nvPr/>
        </p:nvCxnSpPr>
        <p:spPr>
          <a:xfrm flipH="1" rot="-5400000">
            <a:off x="6942700" y="2164725"/>
            <a:ext cx="441000" cy="137400"/>
          </a:xfrm>
          <a:prstGeom prst="curvedConnector3">
            <a:avLst>
              <a:gd fmla="val 32168" name="adj1"/>
            </a:avLst>
          </a:prstGeom>
          <a:noFill/>
          <a:ln cap="flat" cmpd="sng" w="9525">
            <a:solidFill>
              <a:schemeClr val="dk2"/>
            </a:solidFill>
            <a:prstDash val="solid"/>
            <a:round/>
            <a:headEnd len="med" w="med" type="none"/>
            <a:tailEnd len="med" w="med" type="triangle"/>
          </a:ln>
        </p:spPr>
      </p:cxnSp>
      <p:cxnSp>
        <p:nvCxnSpPr>
          <p:cNvPr id="138" name="Google Shape;138;p18"/>
          <p:cNvCxnSpPr>
            <a:stCxn id="135" idx="4"/>
            <a:endCxn id="131" idx="0"/>
          </p:cNvCxnSpPr>
          <p:nvPr/>
        </p:nvCxnSpPr>
        <p:spPr>
          <a:xfrm flipH="1" rot="-5400000">
            <a:off x="7653900" y="2157300"/>
            <a:ext cx="2781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139" name="Google Shape;139;p18"/>
          <p:cNvCxnSpPr>
            <a:stCxn id="136" idx="2"/>
            <a:endCxn id="131" idx="7"/>
          </p:cNvCxnSpPr>
          <p:nvPr/>
        </p:nvCxnSpPr>
        <p:spPr>
          <a:xfrm flipH="1">
            <a:off x="8353350" y="2116050"/>
            <a:ext cx="232200" cy="337800"/>
          </a:xfrm>
          <a:prstGeom prst="curvedConnector2">
            <a:avLst/>
          </a:prstGeom>
          <a:noFill/>
          <a:ln cap="flat" cmpd="sng" w="9525">
            <a:solidFill>
              <a:schemeClr val="dk2"/>
            </a:solidFill>
            <a:prstDash val="solid"/>
            <a:round/>
            <a:headEnd len="med" w="med" type="none"/>
            <a:tailEnd len="med" w="med" type="triangle"/>
          </a:ln>
        </p:spPr>
      </p:cxnSp>
      <p:sp>
        <p:nvSpPr>
          <p:cNvPr id="140" name="Google Shape;140;p18"/>
          <p:cNvSpPr/>
          <p:nvPr/>
        </p:nvSpPr>
        <p:spPr>
          <a:xfrm>
            <a:off x="6962450" y="3665600"/>
            <a:ext cx="1662600" cy="532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Collective Shepherding</a:t>
            </a:r>
            <a:endParaRPr/>
          </a:p>
        </p:txBody>
      </p:sp>
      <p:cxnSp>
        <p:nvCxnSpPr>
          <p:cNvPr id="141" name="Google Shape;141;p18"/>
          <p:cNvCxnSpPr>
            <a:stCxn id="131" idx="4"/>
            <a:endCxn id="140" idx="0"/>
          </p:cNvCxnSpPr>
          <p:nvPr/>
        </p:nvCxnSpPr>
        <p:spPr>
          <a:xfrm flipH="1" rot="-5400000">
            <a:off x="7645950" y="3517650"/>
            <a:ext cx="294600" cy="1200"/>
          </a:xfrm>
          <a:prstGeom prst="curvedConnector3">
            <a:avLst>
              <a:gd fmla="val 50008" name="adj1"/>
            </a:avLst>
          </a:prstGeom>
          <a:noFill/>
          <a:ln cap="flat" cmpd="sng" w="28575">
            <a:solidFill>
              <a:schemeClr val="dk2"/>
            </a:solidFill>
            <a:prstDash val="solid"/>
            <a:round/>
            <a:headEnd len="med" w="med" type="none"/>
            <a:tailEnd len="med" w="med" type="triangle"/>
          </a:ln>
        </p:spPr>
      </p:cxnSp>
      <p:sp>
        <p:nvSpPr>
          <p:cNvPr id="142" name="Google Shape;142;p18"/>
          <p:cNvSpPr txBox="1"/>
          <p:nvPr/>
        </p:nvSpPr>
        <p:spPr>
          <a:xfrm>
            <a:off x="6525500" y="883500"/>
            <a:ext cx="226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45F06"/>
                </a:solidFill>
              </a:rPr>
              <a:t>Projects RU 1</a:t>
            </a:r>
            <a:endParaRPr>
              <a:solidFill>
                <a:srgbClr val="B45F06"/>
              </a:solidFill>
            </a:endParaRPr>
          </a:p>
          <a:p>
            <a:pPr indent="0" lvl="0" marL="0" rtl="0" algn="ctr">
              <a:spcBef>
                <a:spcPts val="0"/>
              </a:spcBef>
              <a:spcAft>
                <a:spcPts val="0"/>
              </a:spcAft>
              <a:buNone/>
            </a:pPr>
            <a:r>
              <a:rPr lang="en">
                <a:solidFill>
                  <a:srgbClr val="B45F06"/>
                </a:solidFill>
              </a:rPr>
              <a:t>Behavioral Components</a:t>
            </a:r>
            <a:endParaRPr>
              <a:solidFill>
                <a:srgbClr val="B45F0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Mobiler Roboter Thymio 2" id="148" name="Google Shape;148;p19"/>
          <p:cNvPicPr preferRelativeResize="0"/>
          <p:nvPr/>
        </p:nvPicPr>
        <p:blipFill rotWithShape="1">
          <a:blip r:embed="rId3">
            <a:alphaModFix/>
          </a:blip>
          <a:srcRect b="0" l="0" r="0" t="0"/>
          <a:stretch/>
        </p:blipFill>
        <p:spPr>
          <a:xfrm>
            <a:off x="4632325" y="1257297"/>
            <a:ext cx="4546599" cy="3409949"/>
          </a:xfrm>
          <a:prstGeom prst="rect">
            <a:avLst/>
          </a:prstGeom>
          <a:noFill/>
          <a:ln>
            <a:noFill/>
          </a:ln>
        </p:spPr>
      </p:pic>
      <p:sp>
        <p:nvSpPr>
          <p:cNvPr id="149" name="Google Shape;149;p19"/>
          <p:cNvSpPr txBox="1"/>
          <p:nvPr>
            <p:ph type="title"/>
          </p:nvPr>
        </p:nvSpPr>
        <p:spPr>
          <a:xfrm>
            <a:off x="314325" y="0"/>
            <a:ext cx="7981800" cy="1171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000"/>
              <a:buFont typeface="Calibri"/>
              <a:buNone/>
            </a:pPr>
            <a:r>
              <a:rPr lang="en" sz="3000"/>
              <a:t>Swarm Robotic Platforms</a:t>
            </a:r>
            <a:endParaRPr sz="2400"/>
          </a:p>
        </p:txBody>
      </p:sp>
      <p:pic>
        <p:nvPicPr>
          <p:cNvPr id="150" name="Google Shape;150;p19"/>
          <p:cNvPicPr preferRelativeResize="0"/>
          <p:nvPr/>
        </p:nvPicPr>
        <p:blipFill rotWithShape="1">
          <a:blip r:embed="rId4">
            <a:alphaModFix/>
          </a:blip>
          <a:srcRect b="0" l="0" r="0" t="0"/>
          <a:stretch/>
        </p:blipFill>
        <p:spPr>
          <a:xfrm>
            <a:off x="7875926" y="4460691"/>
            <a:ext cx="1268072" cy="682808"/>
          </a:xfrm>
          <a:prstGeom prst="rect">
            <a:avLst/>
          </a:prstGeom>
          <a:noFill/>
          <a:ln>
            <a:noFill/>
          </a:ln>
        </p:spPr>
      </p:pic>
      <p:sp>
        <p:nvSpPr>
          <p:cNvPr id="151" name="Google Shape;151;p19"/>
          <p:cNvSpPr txBox="1"/>
          <p:nvPr>
            <p:ph idx="1" type="body"/>
          </p:nvPr>
        </p:nvSpPr>
        <p:spPr>
          <a:xfrm>
            <a:off x="314325" y="1171574"/>
            <a:ext cx="4257600" cy="1228800"/>
          </a:xfrm>
          <a:prstGeom prst="rect">
            <a:avLst/>
          </a:prstGeom>
          <a:noFill/>
          <a:ln>
            <a:noFill/>
          </a:ln>
        </p:spPr>
        <p:txBody>
          <a:bodyPr anchorCtr="0" anchor="t" bIns="34275" lIns="68575" spcFirstLastPara="1" rIns="68575" wrap="square" tIns="34275">
            <a:noAutofit/>
          </a:bodyPr>
          <a:lstStyle/>
          <a:p>
            <a:pPr indent="0" lvl="0" marL="63500" rtl="0" algn="l">
              <a:lnSpc>
                <a:spcPct val="90000"/>
              </a:lnSpc>
              <a:spcBef>
                <a:spcPts val="0"/>
              </a:spcBef>
              <a:spcAft>
                <a:spcPts val="1200"/>
              </a:spcAft>
              <a:buClr>
                <a:schemeClr val="dk1"/>
              </a:buClr>
              <a:buSzPts val="1400"/>
              <a:buNone/>
            </a:pPr>
            <a:r>
              <a:rPr b="1" lang="en">
                <a:latin typeface="Roboto"/>
                <a:ea typeface="Roboto"/>
                <a:cs typeface="Roboto"/>
                <a:sym typeface="Roboto"/>
              </a:rPr>
              <a:t>Kilobots</a:t>
            </a:r>
            <a:r>
              <a:rPr lang="en"/>
              <a:t>  (N &gt; 100)</a:t>
            </a:r>
            <a:endParaRPr/>
          </a:p>
        </p:txBody>
      </p:sp>
      <p:sp>
        <p:nvSpPr>
          <p:cNvPr id="152" name="Google Shape;152;p19"/>
          <p:cNvSpPr txBox="1"/>
          <p:nvPr/>
        </p:nvSpPr>
        <p:spPr>
          <a:xfrm>
            <a:off x="4305300" y="1152522"/>
            <a:ext cx="4257600" cy="1228800"/>
          </a:xfrm>
          <a:prstGeom prst="rect">
            <a:avLst/>
          </a:prstGeom>
          <a:noFill/>
          <a:ln>
            <a:noFill/>
          </a:ln>
        </p:spPr>
        <p:txBody>
          <a:bodyPr anchorCtr="0" anchor="t" bIns="34275" lIns="68575" spcFirstLastPara="1" rIns="68575" wrap="square" tIns="34275">
            <a:noAutofit/>
          </a:bodyPr>
          <a:lstStyle/>
          <a:p>
            <a:pPr indent="0" lvl="0" marL="63500" marR="0" rtl="0" algn="r">
              <a:lnSpc>
                <a:spcPct val="90000"/>
              </a:lnSpc>
              <a:spcBef>
                <a:spcPts val="0"/>
              </a:spcBef>
              <a:spcAft>
                <a:spcPts val="0"/>
              </a:spcAft>
              <a:buClr>
                <a:schemeClr val="dk1"/>
              </a:buClr>
              <a:buSzPts val="1400"/>
              <a:buFont typeface="Arial"/>
              <a:buNone/>
            </a:pPr>
            <a:r>
              <a:rPr b="1" lang="en" sz="2100">
                <a:solidFill>
                  <a:schemeClr val="dk1"/>
                </a:solidFill>
                <a:latin typeface="Roboto"/>
                <a:ea typeface="Roboto"/>
                <a:cs typeface="Roboto"/>
                <a:sym typeface="Roboto"/>
              </a:rPr>
              <a:t>Thymio II</a:t>
            </a:r>
            <a:r>
              <a:rPr lang="en" sz="2100">
                <a:solidFill>
                  <a:schemeClr val="dk1"/>
                </a:solidFill>
                <a:latin typeface="Calibri"/>
                <a:ea typeface="Calibri"/>
                <a:cs typeface="Calibri"/>
                <a:sym typeface="Calibri"/>
              </a:rPr>
              <a:t> (N=5-20)</a:t>
            </a:r>
            <a:endParaRPr sz="1100"/>
          </a:p>
        </p:txBody>
      </p:sp>
      <p:pic>
        <p:nvPicPr>
          <p:cNvPr descr="Can A Thousand Tiny Swarming Robots Outsmart Nature? | KQED" id="153" name="Google Shape;153;p19"/>
          <p:cNvPicPr preferRelativeResize="0"/>
          <p:nvPr/>
        </p:nvPicPr>
        <p:blipFill rotWithShape="1">
          <a:blip r:embed="rId5">
            <a:alphaModFix/>
          </a:blip>
          <a:srcRect b="0" l="0" r="0" t="0"/>
          <a:stretch/>
        </p:blipFill>
        <p:spPr>
          <a:xfrm>
            <a:off x="922634" y="2168340"/>
            <a:ext cx="2574430" cy="18829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Mobiler Roboter Thymio 2" id="159" name="Google Shape;159;p20"/>
          <p:cNvPicPr preferRelativeResize="0"/>
          <p:nvPr/>
        </p:nvPicPr>
        <p:blipFill rotWithShape="1">
          <a:blip r:embed="rId3">
            <a:alphaModFix/>
          </a:blip>
          <a:srcRect b="0" l="0" r="0" t="0"/>
          <a:stretch/>
        </p:blipFill>
        <p:spPr>
          <a:xfrm>
            <a:off x="7466028" y="-8447"/>
            <a:ext cx="1688019" cy="1266014"/>
          </a:xfrm>
          <a:prstGeom prst="rect">
            <a:avLst/>
          </a:prstGeom>
          <a:noFill/>
          <a:ln>
            <a:noFill/>
          </a:ln>
        </p:spPr>
      </p:pic>
      <p:sp>
        <p:nvSpPr>
          <p:cNvPr id="160" name="Google Shape;160;p20"/>
          <p:cNvSpPr txBox="1"/>
          <p:nvPr>
            <p:ph type="title"/>
          </p:nvPr>
        </p:nvSpPr>
        <p:spPr>
          <a:xfrm>
            <a:off x="953150" y="0"/>
            <a:ext cx="7343100" cy="1171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000"/>
              <a:buFont typeface="Calibri"/>
              <a:buNone/>
            </a:pPr>
            <a:r>
              <a:rPr lang="en"/>
              <a:t>Swarm Robotic Platforms: Specs</a:t>
            </a:r>
            <a:endParaRPr sz="2200"/>
          </a:p>
        </p:txBody>
      </p:sp>
      <p:pic>
        <p:nvPicPr>
          <p:cNvPr id="161" name="Google Shape;161;p20"/>
          <p:cNvPicPr preferRelativeResize="0"/>
          <p:nvPr/>
        </p:nvPicPr>
        <p:blipFill rotWithShape="1">
          <a:blip r:embed="rId4">
            <a:alphaModFix/>
          </a:blip>
          <a:srcRect b="0" l="0" r="0" t="0"/>
          <a:stretch/>
        </p:blipFill>
        <p:spPr>
          <a:xfrm>
            <a:off x="7875926" y="4460691"/>
            <a:ext cx="1268072" cy="682808"/>
          </a:xfrm>
          <a:prstGeom prst="rect">
            <a:avLst/>
          </a:prstGeom>
          <a:noFill/>
          <a:ln>
            <a:noFill/>
          </a:ln>
        </p:spPr>
      </p:pic>
      <p:sp>
        <p:nvSpPr>
          <p:cNvPr id="162" name="Google Shape;162;p20"/>
          <p:cNvSpPr txBox="1"/>
          <p:nvPr>
            <p:ph idx="1" type="body"/>
          </p:nvPr>
        </p:nvSpPr>
        <p:spPr>
          <a:xfrm>
            <a:off x="314325" y="1171574"/>
            <a:ext cx="4257600" cy="1228800"/>
          </a:xfrm>
          <a:prstGeom prst="rect">
            <a:avLst/>
          </a:prstGeom>
          <a:noFill/>
          <a:ln>
            <a:noFill/>
          </a:ln>
        </p:spPr>
        <p:txBody>
          <a:bodyPr anchorCtr="0" anchor="t" bIns="34275" lIns="68575" spcFirstLastPara="1" rIns="68575" wrap="square" tIns="34275">
            <a:noAutofit/>
          </a:bodyPr>
          <a:lstStyle/>
          <a:p>
            <a:pPr indent="0" lvl="0" marL="63500" rtl="0" algn="l">
              <a:lnSpc>
                <a:spcPct val="90000"/>
              </a:lnSpc>
              <a:spcBef>
                <a:spcPts val="0"/>
              </a:spcBef>
              <a:spcAft>
                <a:spcPts val="1200"/>
              </a:spcAft>
              <a:buClr>
                <a:schemeClr val="dk1"/>
              </a:buClr>
              <a:buSzPts val="1400"/>
              <a:buNone/>
            </a:pPr>
            <a:r>
              <a:rPr b="1" lang="en">
                <a:latin typeface="Roboto"/>
                <a:ea typeface="Roboto"/>
                <a:cs typeface="Roboto"/>
                <a:sym typeface="Roboto"/>
              </a:rPr>
              <a:t>Kilobots</a:t>
            </a:r>
            <a:r>
              <a:rPr lang="en"/>
              <a:t>  (N &gt; 100)</a:t>
            </a:r>
            <a:endParaRPr/>
          </a:p>
        </p:txBody>
      </p:sp>
      <p:sp>
        <p:nvSpPr>
          <p:cNvPr id="163" name="Google Shape;163;p20"/>
          <p:cNvSpPr txBox="1"/>
          <p:nvPr/>
        </p:nvSpPr>
        <p:spPr>
          <a:xfrm>
            <a:off x="4305300" y="1152523"/>
            <a:ext cx="4257600" cy="395700"/>
          </a:xfrm>
          <a:prstGeom prst="rect">
            <a:avLst/>
          </a:prstGeom>
          <a:noFill/>
          <a:ln>
            <a:noFill/>
          </a:ln>
        </p:spPr>
        <p:txBody>
          <a:bodyPr anchorCtr="0" anchor="t" bIns="34275" lIns="68575" spcFirstLastPara="1" rIns="68575" wrap="square" tIns="34275">
            <a:noAutofit/>
          </a:bodyPr>
          <a:lstStyle/>
          <a:p>
            <a:pPr indent="0" lvl="0" marL="63500" marR="0" rtl="0" algn="r">
              <a:lnSpc>
                <a:spcPct val="90000"/>
              </a:lnSpc>
              <a:spcBef>
                <a:spcPts val="0"/>
              </a:spcBef>
              <a:spcAft>
                <a:spcPts val="0"/>
              </a:spcAft>
              <a:buClr>
                <a:schemeClr val="dk1"/>
              </a:buClr>
              <a:buSzPts val="1400"/>
              <a:buFont typeface="Arial"/>
              <a:buNone/>
            </a:pPr>
            <a:r>
              <a:rPr b="1" lang="en" sz="2100">
                <a:solidFill>
                  <a:schemeClr val="dk1"/>
                </a:solidFill>
                <a:latin typeface="Roboto"/>
                <a:ea typeface="Roboto"/>
                <a:cs typeface="Roboto"/>
                <a:sym typeface="Roboto"/>
              </a:rPr>
              <a:t>Thymio II</a:t>
            </a:r>
            <a:r>
              <a:rPr lang="en" sz="2100">
                <a:solidFill>
                  <a:schemeClr val="dk1"/>
                </a:solidFill>
                <a:latin typeface="Calibri"/>
                <a:ea typeface="Calibri"/>
                <a:cs typeface="Calibri"/>
                <a:sym typeface="Calibri"/>
              </a:rPr>
              <a:t> (N=5-20)</a:t>
            </a:r>
            <a:endParaRPr sz="1100"/>
          </a:p>
        </p:txBody>
      </p:sp>
      <p:pic>
        <p:nvPicPr>
          <p:cNvPr descr="Can A Thousand Tiny Swarming Robots Outsmart Nature? | KQED" id="164" name="Google Shape;164;p20"/>
          <p:cNvPicPr preferRelativeResize="0"/>
          <p:nvPr/>
        </p:nvPicPr>
        <p:blipFill rotWithShape="1">
          <a:blip r:embed="rId5">
            <a:alphaModFix/>
          </a:blip>
          <a:srcRect b="0" l="0" r="0" t="0"/>
          <a:stretch/>
        </p:blipFill>
        <p:spPr>
          <a:xfrm>
            <a:off x="11587" y="0"/>
            <a:ext cx="1374735" cy="1005507"/>
          </a:xfrm>
          <a:prstGeom prst="rect">
            <a:avLst/>
          </a:prstGeom>
          <a:noFill/>
          <a:ln>
            <a:noFill/>
          </a:ln>
        </p:spPr>
      </p:pic>
      <p:sp>
        <p:nvSpPr>
          <p:cNvPr id="165" name="Google Shape;165;p20"/>
          <p:cNvSpPr/>
          <p:nvPr/>
        </p:nvSpPr>
        <p:spPr>
          <a:xfrm>
            <a:off x="314325" y="1605514"/>
            <a:ext cx="4253400" cy="2895300"/>
          </a:xfrm>
          <a:prstGeom prst="rect">
            <a:avLst/>
          </a:prstGeom>
          <a:noFill/>
          <a:ln>
            <a:noFill/>
          </a:ln>
        </p:spPr>
        <p:txBody>
          <a:bodyPr anchorCtr="0" anchor="t" bIns="34275" lIns="68575" spcFirstLastPara="1" rIns="68575" wrap="square" tIns="34275">
            <a:noAutofit/>
          </a:bodyPr>
          <a:lstStyle/>
          <a:p>
            <a:pPr indent="0" lvl="0" marL="50800" marR="0" rtl="0" algn="l">
              <a:lnSpc>
                <a:spcPct val="90000"/>
              </a:lnSpc>
              <a:spcBef>
                <a:spcPts val="0"/>
              </a:spcBef>
              <a:spcAft>
                <a:spcPts val="0"/>
              </a:spcAft>
              <a:buNone/>
            </a:pPr>
            <a:r>
              <a:rPr lang="en" sz="1400">
                <a:solidFill>
                  <a:schemeClr val="dk1"/>
                </a:solidFill>
                <a:latin typeface="Calibri"/>
                <a:ea typeface="Calibri"/>
                <a:cs typeface="Calibri"/>
                <a:sym typeface="Calibri"/>
              </a:rPr>
              <a:t>Dimension: Diameter 3.3 cm </a:t>
            </a:r>
            <a:endParaRPr sz="1100"/>
          </a:p>
          <a:p>
            <a:pPr indent="0" lvl="0" marL="50800" marR="0" rtl="0" algn="l">
              <a:lnSpc>
                <a:spcPct val="90000"/>
              </a:lnSpc>
              <a:spcBef>
                <a:spcPts val="600"/>
              </a:spcBef>
              <a:spcAft>
                <a:spcPts val="0"/>
              </a:spcAft>
              <a:buNone/>
            </a:pPr>
            <a:r>
              <a:rPr lang="en" sz="1400">
                <a:solidFill>
                  <a:schemeClr val="dk1"/>
                </a:solidFill>
                <a:latin typeface="Calibri"/>
                <a:ea typeface="Calibri"/>
                <a:cs typeface="Calibri"/>
                <a:sym typeface="Calibri"/>
              </a:rPr>
              <a:t>Communication: InfraRed (range up to 9 cm)</a:t>
            </a:r>
            <a:endParaRPr sz="1100"/>
          </a:p>
          <a:p>
            <a:pPr indent="0" lvl="0" marL="50800" marR="0" rtl="0" algn="l">
              <a:lnSpc>
                <a:spcPct val="90000"/>
              </a:lnSpc>
              <a:spcBef>
                <a:spcPts val="600"/>
              </a:spcBef>
              <a:spcAft>
                <a:spcPts val="0"/>
              </a:spcAft>
              <a:buNone/>
            </a:pPr>
            <a:r>
              <a:rPr lang="en" sz="1400">
                <a:solidFill>
                  <a:schemeClr val="dk1"/>
                </a:solidFill>
                <a:latin typeface="Calibri"/>
                <a:ea typeface="Calibri"/>
                <a:cs typeface="Calibri"/>
                <a:sym typeface="Calibri"/>
              </a:rPr>
              <a:t>	              Neighbor-to-neighbor distance sensing</a:t>
            </a:r>
            <a:endParaRPr sz="1100"/>
          </a:p>
          <a:p>
            <a:pPr indent="0" lvl="0" marL="50800" marR="0" rtl="0" algn="l">
              <a:lnSpc>
                <a:spcPct val="90000"/>
              </a:lnSpc>
              <a:spcBef>
                <a:spcPts val="600"/>
              </a:spcBef>
              <a:spcAft>
                <a:spcPts val="0"/>
              </a:spcAft>
              <a:buNone/>
            </a:pPr>
            <a:r>
              <a:rPr lang="en" sz="1400">
                <a:solidFill>
                  <a:schemeClr val="dk1"/>
                </a:solidFill>
                <a:latin typeface="Calibri"/>
                <a:ea typeface="Calibri"/>
                <a:cs typeface="Calibri"/>
                <a:sym typeface="Calibri"/>
              </a:rPr>
              <a:t>Perception: Ambient light sensing</a:t>
            </a:r>
            <a:endParaRPr sz="1100"/>
          </a:p>
          <a:p>
            <a:pPr indent="0" lvl="0" marL="50800" marR="0" rtl="0" algn="l">
              <a:lnSpc>
                <a:spcPct val="90000"/>
              </a:lnSpc>
              <a:spcBef>
                <a:spcPts val="600"/>
              </a:spcBef>
              <a:spcAft>
                <a:spcPts val="0"/>
              </a:spcAft>
              <a:buNone/>
            </a:pPr>
            <a:r>
              <a:t/>
            </a:r>
            <a:endParaRPr sz="1400">
              <a:solidFill>
                <a:schemeClr val="dk1"/>
              </a:solidFill>
              <a:latin typeface="Calibri"/>
              <a:ea typeface="Calibri"/>
              <a:cs typeface="Calibri"/>
              <a:sym typeface="Calibri"/>
            </a:endParaRPr>
          </a:p>
          <a:p>
            <a:pPr indent="0" lvl="0" marL="50800" marR="0" rtl="0" algn="l">
              <a:lnSpc>
                <a:spcPct val="90000"/>
              </a:lnSpc>
              <a:spcBef>
                <a:spcPts val="600"/>
              </a:spcBef>
              <a:spcAft>
                <a:spcPts val="0"/>
              </a:spcAft>
              <a:buNone/>
            </a:pPr>
            <a:r>
              <a:rPr lang="en" sz="1400">
                <a:solidFill>
                  <a:schemeClr val="dk1"/>
                </a:solidFill>
                <a:latin typeface="Calibri"/>
                <a:ea typeface="Calibri"/>
                <a:cs typeface="Calibri"/>
                <a:sym typeface="Calibri"/>
              </a:rPr>
              <a:t>Actuation: Vibrator motors (Max speed: 1 cm/s)</a:t>
            </a:r>
            <a:endParaRPr sz="1100"/>
          </a:p>
          <a:p>
            <a:pPr indent="0" lvl="0" marL="50800" marR="0" rtl="0" algn="l">
              <a:lnSpc>
                <a:spcPct val="90000"/>
              </a:lnSpc>
              <a:spcBef>
                <a:spcPts val="600"/>
              </a:spcBef>
              <a:spcAft>
                <a:spcPts val="0"/>
              </a:spcAft>
              <a:buNone/>
            </a:pPr>
            <a:r>
              <a:rPr lang="en" sz="1400">
                <a:solidFill>
                  <a:schemeClr val="dk1"/>
                </a:solidFill>
                <a:latin typeface="Calibri"/>
                <a:ea typeface="Calibri"/>
                <a:cs typeface="Calibri"/>
                <a:sym typeface="Calibri"/>
              </a:rPr>
              <a:t>Processor: ATMega 328 Microprocessor</a:t>
            </a:r>
            <a:endParaRPr sz="1400">
              <a:solidFill>
                <a:schemeClr val="dk1"/>
              </a:solidFill>
              <a:latin typeface="Calibri"/>
              <a:ea typeface="Calibri"/>
              <a:cs typeface="Calibri"/>
              <a:sym typeface="Calibri"/>
            </a:endParaRPr>
          </a:p>
          <a:p>
            <a:pPr indent="0" lvl="0" marL="50800" marR="0" rtl="0" algn="l">
              <a:lnSpc>
                <a:spcPct val="90000"/>
              </a:lnSpc>
              <a:spcBef>
                <a:spcPts val="600"/>
              </a:spcBef>
              <a:spcAft>
                <a:spcPts val="0"/>
              </a:spcAft>
              <a:buNone/>
            </a:pPr>
            <a:r>
              <a:rPr lang="en" sz="1400">
                <a:solidFill>
                  <a:schemeClr val="dk1"/>
                </a:solidFill>
                <a:latin typeface="Calibri"/>
                <a:ea typeface="Calibri"/>
                <a:cs typeface="Calibri"/>
                <a:sym typeface="Calibri"/>
              </a:rPr>
              <a:t>	   Freq: up to 8MHz</a:t>
            </a:r>
            <a:endParaRPr sz="1100"/>
          </a:p>
          <a:p>
            <a:pPr indent="0" lvl="0" marL="50800" marR="0" rtl="0" algn="l">
              <a:lnSpc>
                <a:spcPct val="90000"/>
              </a:lnSpc>
              <a:spcBef>
                <a:spcPts val="600"/>
              </a:spcBef>
              <a:spcAft>
                <a:spcPts val="0"/>
              </a:spcAft>
              <a:buNone/>
            </a:pPr>
            <a:r>
              <a:rPr lang="en" sz="1400">
                <a:solidFill>
                  <a:schemeClr val="dk1"/>
                </a:solidFill>
                <a:latin typeface="Calibri"/>
                <a:ea typeface="Calibri"/>
                <a:cs typeface="Calibri"/>
                <a:sym typeface="Calibri"/>
              </a:rPr>
              <a:t>	   RAM: 2Kbytes </a:t>
            </a:r>
            <a:endParaRPr sz="1400">
              <a:solidFill>
                <a:schemeClr val="dk1"/>
              </a:solidFill>
              <a:latin typeface="Calibri"/>
              <a:ea typeface="Calibri"/>
              <a:cs typeface="Calibri"/>
              <a:sym typeface="Calibri"/>
            </a:endParaRPr>
          </a:p>
          <a:p>
            <a:pPr indent="0" lvl="0" marL="50800" marR="0" rtl="0" algn="l">
              <a:lnSpc>
                <a:spcPct val="90000"/>
              </a:lnSpc>
              <a:spcBef>
                <a:spcPts val="600"/>
              </a:spcBef>
              <a:spcAft>
                <a:spcPts val="0"/>
              </a:spcAft>
              <a:buNone/>
            </a:pPr>
            <a:r>
              <a:rPr lang="en" sz="1400">
                <a:solidFill>
                  <a:schemeClr val="dk1"/>
                </a:solidFill>
                <a:latin typeface="Calibri"/>
                <a:ea typeface="Calibri"/>
                <a:cs typeface="Calibri"/>
                <a:sym typeface="Calibri"/>
              </a:rPr>
              <a:t>Else: 1 </a:t>
            </a:r>
            <a:r>
              <a:rPr lang="en" sz="1400">
                <a:solidFill>
                  <a:srgbClr val="FF0000"/>
                </a:solidFill>
                <a:latin typeface="Calibri"/>
                <a:ea typeface="Calibri"/>
                <a:cs typeface="Calibri"/>
                <a:sym typeface="Calibri"/>
              </a:rPr>
              <a:t>R</a:t>
            </a:r>
            <a:r>
              <a:rPr lang="en" sz="1400">
                <a:solidFill>
                  <a:srgbClr val="00B050"/>
                </a:solidFill>
                <a:latin typeface="Calibri"/>
                <a:ea typeface="Calibri"/>
                <a:cs typeface="Calibri"/>
                <a:sym typeface="Calibri"/>
              </a:rPr>
              <a:t>G</a:t>
            </a:r>
            <a:r>
              <a:rPr lang="en" sz="1400">
                <a:solidFill>
                  <a:srgbClr val="00B0F0"/>
                </a:solidFill>
                <a:latin typeface="Calibri"/>
                <a:ea typeface="Calibri"/>
                <a:cs typeface="Calibri"/>
                <a:sym typeface="Calibri"/>
              </a:rPr>
              <a:t>B</a:t>
            </a:r>
            <a:r>
              <a:rPr lang="en" sz="1400">
                <a:solidFill>
                  <a:schemeClr val="dk1"/>
                </a:solidFill>
                <a:latin typeface="Calibri"/>
                <a:ea typeface="Calibri"/>
                <a:cs typeface="Calibri"/>
                <a:sym typeface="Calibri"/>
              </a:rPr>
              <a:t> LED </a:t>
            </a:r>
            <a:endParaRPr sz="1100"/>
          </a:p>
          <a:p>
            <a:pPr indent="0" lvl="0" marL="50800" marR="0" rtl="0" algn="l">
              <a:lnSpc>
                <a:spcPct val="90000"/>
              </a:lnSpc>
              <a:spcBef>
                <a:spcPts val="600"/>
              </a:spcBef>
              <a:spcAft>
                <a:spcPts val="0"/>
              </a:spcAft>
              <a:buNone/>
            </a:pPr>
            <a:r>
              <a:t/>
            </a:r>
            <a:endParaRPr sz="1400">
              <a:solidFill>
                <a:schemeClr val="dk1"/>
              </a:solidFill>
              <a:latin typeface="Calibri"/>
              <a:ea typeface="Calibri"/>
              <a:cs typeface="Calibri"/>
              <a:sym typeface="Calibri"/>
            </a:endParaRPr>
          </a:p>
        </p:txBody>
      </p:sp>
      <p:cxnSp>
        <p:nvCxnSpPr>
          <p:cNvPr id="166" name="Google Shape;166;p20"/>
          <p:cNvCxnSpPr/>
          <p:nvPr/>
        </p:nvCxnSpPr>
        <p:spPr>
          <a:xfrm>
            <a:off x="4572000" y="927736"/>
            <a:ext cx="0" cy="3865800"/>
          </a:xfrm>
          <a:prstGeom prst="straightConnector1">
            <a:avLst/>
          </a:prstGeom>
          <a:noFill/>
          <a:ln cap="flat" cmpd="sng" w="9525">
            <a:solidFill>
              <a:srgbClr val="00B0F0"/>
            </a:solidFill>
            <a:prstDash val="lgDash"/>
            <a:miter lim="800000"/>
            <a:headEnd len="sm" w="sm" type="none"/>
            <a:tailEnd len="sm" w="sm" type="none"/>
          </a:ln>
        </p:spPr>
      </p:cxnSp>
      <p:sp>
        <p:nvSpPr>
          <p:cNvPr id="167" name="Google Shape;167;p20"/>
          <p:cNvSpPr/>
          <p:nvPr/>
        </p:nvSpPr>
        <p:spPr>
          <a:xfrm>
            <a:off x="4838700" y="1605514"/>
            <a:ext cx="4253400" cy="3379200"/>
          </a:xfrm>
          <a:prstGeom prst="rect">
            <a:avLst/>
          </a:prstGeom>
          <a:blipFill rotWithShape="1">
            <a:blip r:embed="rId6">
              <a:alphaModFix/>
            </a:blip>
            <a:stretch>
              <a:fillRect b="0" l="0" r="0" t="-121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latin typeface="Calibri"/>
                <a:ea typeface="Calibri"/>
                <a:cs typeface="Calibri"/>
                <a:sym typeface="Calibri"/>
              </a:rPr>
              <a:t>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Swarm Robotic Platforms</a:t>
            </a:r>
            <a:endParaRPr/>
          </a:p>
        </p:txBody>
      </p:sp>
      <p:sp>
        <p:nvSpPr>
          <p:cNvPr id="173" name="Google Shape;173;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Mohsen Raoufi, David Mezey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Kilobot Platform</a:t>
            </a:r>
            <a:endParaRPr/>
          </a:p>
        </p:txBody>
      </p:sp>
      <p:sp>
        <p:nvSpPr>
          <p:cNvPr id="179" name="Google Shape;179;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Mohsen Raoufi</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